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autoCompressPictures="0">
  <p:sldMasterIdLst>
    <p:sldMasterId id="2147483648" r:id="rId1"/>
  </p:sldMasterIdLst>
  <p:notesMasterIdLst>
    <p:notesMasterId r:id="rId26"/>
  </p:notesMasterIdLst>
  <p:handoutMasterIdLst>
    <p:handoutMasterId r:id="rId27"/>
  </p:handoutMasterIdLst>
  <p:sldIdLst>
    <p:sldId id="335" r:id="rId2"/>
    <p:sldId id="349" r:id="rId3"/>
    <p:sldId id="371" r:id="rId4"/>
    <p:sldId id="374" r:id="rId5"/>
    <p:sldId id="372" r:id="rId6"/>
    <p:sldId id="376" r:id="rId7"/>
    <p:sldId id="350" r:id="rId8"/>
    <p:sldId id="352" r:id="rId9"/>
    <p:sldId id="354" r:id="rId10"/>
    <p:sldId id="355" r:id="rId11"/>
    <p:sldId id="356" r:id="rId12"/>
    <p:sldId id="366" r:id="rId13"/>
    <p:sldId id="375" r:id="rId14"/>
    <p:sldId id="357" r:id="rId15"/>
    <p:sldId id="368" r:id="rId16"/>
    <p:sldId id="360" r:id="rId17"/>
    <p:sldId id="370" r:id="rId18"/>
    <p:sldId id="369" r:id="rId19"/>
    <p:sldId id="359" r:id="rId20"/>
    <p:sldId id="361" r:id="rId21"/>
    <p:sldId id="362" r:id="rId22"/>
    <p:sldId id="363" r:id="rId23"/>
    <p:sldId id="364" r:id="rId24"/>
    <p:sldId id="348" r:id="rId25"/>
  </p:sldIdLst>
  <p:sldSz cx="24384000" cy="13716000"/>
  <p:notesSz cx="6858000" cy="9144000"/>
  <p:defaultTextStyle>
    <a:defPPr>
      <a:defRPr lang="x-none"/>
    </a:defPPr>
    <a:lvl1pPr algn="l" defTabSz="803275" rtl="0" eaLnBrk="0" fontAlgn="base" hangingPunct="0">
      <a:spcBef>
        <a:spcPct val="0"/>
      </a:spcBef>
      <a:spcAft>
        <a:spcPct val="0"/>
      </a:spcAft>
      <a:defRPr sz="3600" kern="1200">
        <a:solidFill>
          <a:srgbClr val="000000"/>
        </a:solidFill>
        <a:latin typeface="Baskerville" charset="0"/>
        <a:ea typeface="Baskerville" charset="0"/>
        <a:cs typeface="Baskerville" charset="0"/>
        <a:sym typeface="Baskerville" charset="0"/>
      </a:defRPr>
    </a:lvl1pPr>
    <a:lvl2pPr marL="457200" indent="-114300" algn="l" defTabSz="803275" rtl="0" eaLnBrk="0" fontAlgn="base" hangingPunct="0">
      <a:spcBef>
        <a:spcPct val="0"/>
      </a:spcBef>
      <a:spcAft>
        <a:spcPct val="0"/>
      </a:spcAft>
      <a:defRPr sz="3600" kern="1200">
        <a:solidFill>
          <a:srgbClr val="000000"/>
        </a:solidFill>
        <a:latin typeface="Baskerville" charset="0"/>
        <a:ea typeface="Baskerville" charset="0"/>
        <a:cs typeface="Baskerville" charset="0"/>
        <a:sym typeface="Baskerville" charset="0"/>
      </a:defRPr>
    </a:lvl2pPr>
    <a:lvl3pPr marL="914400" indent="-228600" algn="l" defTabSz="803275" rtl="0" eaLnBrk="0" fontAlgn="base" hangingPunct="0">
      <a:spcBef>
        <a:spcPct val="0"/>
      </a:spcBef>
      <a:spcAft>
        <a:spcPct val="0"/>
      </a:spcAft>
      <a:defRPr sz="3600" kern="1200">
        <a:solidFill>
          <a:srgbClr val="000000"/>
        </a:solidFill>
        <a:latin typeface="Baskerville" charset="0"/>
        <a:ea typeface="Baskerville" charset="0"/>
        <a:cs typeface="Baskerville" charset="0"/>
        <a:sym typeface="Baskerville" charset="0"/>
      </a:defRPr>
    </a:lvl3pPr>
    <a:lvl4pPr marL="1371600" indent="-342900" algn="l" defTabSz="803275" rtl="0" eaLnBrk="0" fontAlgn="base" hangingPunct="0">
      <a:spcBef>
        <a:spcPct val="0"/>
      </a:spcBef>
      <a:spcAft>
        <a:spcPct val="0"/>
      </a:spcAft>
      <a:defRPr sz="3600" kern="1200">
        <a:solidFill>
          <a:srgbClr val="000000"/>
        </a:solidFill>
        <a:latin typeface="Baskerville" charset="0"/>
        <a:ea typeface="Baskerville" charset="0"/>
        <a:cs typeface="Baskerville" charset="0"/>
        <a:sym typeface="Baskerville" charset="0"/>
      </a:defRPr>
    </a:lvl4pPr>
    <a:lvl5pPr marL="1828800" indent="-457200" algn="l" defTabSz="803275" rtl="0" eaLnBrk="0" fontAlgn="base" hangingPunct="0">
      <a:spcBef>
        <a:spcPct val="0"/>
      </a:spcBef>
      <a:spcAft>
        <a:spcPct val="0"/>
      </a:spcAft>
      <a:defRPr sz="3600" kern="1200">
        <a:solidFill>
          <a:srgbClr val="000000"/>
        </a:solidFill>
        <a:latin typeface="Baskerville" charset="0"/>
        <a:ea typeface="Baskerville" charset="0"/>
        <a:cs typeface="Baskerville" charset="0"/>
        <a:sym typeface="Baskerville" charset="0"/>
      </a:defRPr>
    </a:lvl5pPr>
    <a:lvl6pPr marL="2286000" algn="l" defTabSz="914400" rtl="0" eaLnBrk="1" latinLnBrk="0" hangingPunct="1">
      <a:defRPr sz="3600" kern="1200">
        <a:solidFill>
          <a:srgbClr val="000000"/>
        </a:solidFill>
        <a:latin typeface="Baskerville" charset="0"/>
        <a:ea typeface="Baskerville" charset="0"/>
        <a:cs typeface="Baskerville" charset="0"/>
        <a:sym typeface="Baskerville" charset="0"/>
      </a:defRPr>
    </a:lvl6pPr>
    <a:lvl7pPr marL="2743200" algn="l" defTabSz="914400" rtl="0" eaLnBrk="1" latinLnBrk="0" hangingPunct="1">
      <a:defRPr sz="3600" kern="1200">
        <a:solidFill>
          <a:srgbClr val="000000"/>
        </a:solidFill>
        <a:latin typeface="Baskerville" charset="0"/>
        <a:ea typeface="Baskerville" charset="0"/>
        <a:cs typeface="Baskerville" charset="0"/>
        <a:sym typeface="Baskerville" charset="0"/>
      </a:defRPr>
    </a:lvl7pPr>
    <a:lvl8pPr marL="3200400" algn="l" defTabSz="914400" rtl="0" eaLnBrk="1" latinLnBrk="0" hangingPunct="1">
      <a:defRPr sz="3600" kern="1200">
        <a:solidFill>
          <a:srgbClr val="000000"/>
        </a:solidFill>
        <a:latin typeface="Baskerville" charset="0"/>
        <a:ea typeface="Baskerville" charset="0"/>
        <a:cs typeface="Baskerville" charset="0"/>
        <a:sym typeface="Baskerville" charset="0"/>
      </a:defRPr>
    </a:lvl8pPr>
    <a:lvl9pPr marL="3657600" algn="l" defTabSz="914400" rtl="0" eaLnBrk="1" latinLnBrk="0" hangingPunct="1">
      <a:defRPr sz="3600" kern="1200">
        <a:solidFill>
          <a:srgbClr val="000000"/>
        </a:solidFill>
        <a:latin typeface="Baskerville" charset="0"/>
        <a:ea typeface="Baskerville" charset="0"/>
        <a:cs typeface="Baskerville" charset="0"/>
        <a:sym typeface="Baskerville" charset="0"/>
      </a:defRPr>
    </a:lvl9pPr>
  </p:defaultTextStyle>
  <p:extLst>
    <p:ext uri="{521415D9-36F7-43E2-AB2F-B90AF26B5E84}">
      <p14:sectionLst xmlns:p14="http://schemas.microsoft.com/office/powerpoint/2010/main">
        <p14:section name="默认节" id="{B104BC4E-624A-9C4D-970A-A32B4E3CF35E}">
          <p14:sldIdLst>
            <p14:sldId id="335"/>
          </p14:sldIdLst>
        </p14:section>
        <p14:section name="研究背景及依据" id="{8A9D5551-37B0-1E4D-97B7-B787464E2075}">
          <p14:sldIdLst>
            <p14:sldId id="349"/>
            <p14:sldId id="371"/>
            <p14:sldId id="374"/>
            <p14:sldId id="372"/>
            <p14:sldId id="376"/>
            <p14:sldId id="350"/>
          </p14:sldIdLst>
        </p14:section>
        <p14:section name="研究内容及方法" id="{31D6CF96-698E-754D-9FBB-0E05FEBD29B5}">
          <p14:sldIdLst>
            <p14:sldId id="352"/>
            <p14:sldId id="354"/>
            <p14:sldId id="355"/>
            <p14:sldId id="356"/>
            <p14:sldId id="366"/>
            <p14:sldId id="375"/>
            <p14:sldId id="357"/>
            <p14:sldId id="368"/>
            <p14:sldId id="360"/>
            <p14:sldId id="370"/>
            <p14:sldId id="369"/>
            <p14:sldId id="359"/>
          </p14:sldIdLst>
        </p14:section>
        <p14:section name="研究结果" id="{158A1424-0160-8342-94AF-DC550354D587}">
          <p14:sldIdLst>
            <p14:sldId id="361"/>
            <p14:sldId id="362"/>
            <p14:sldId id="363"/>
            <p14:sldId id="364"/>
            <p14:sldId id="348"/>
          </p14:sldIdLst>
        </p14:section>
      </p14:sectionLst>
    </p:ext>
    <p:ext uri="{EFAFB233-063F-42B5-8137-9DF3F51BA10A}">
      <p15:sldGuideLst xmlns:p15="http://schemas.microsoft.com/office/powerpoint/2012/main">
        <p15:guide id="1" orient="horz" pos="2007" userDrawn="1">
          <p15:clr>
            <a:srgbClr val="A4A3A4"/>
          </p15:clr>
        </p15:guide>
        <p15:guide id="2" pos="7635" userDrawn="1">
          <p15:clr>
            <a:srgbClr val="A4A3A4"/>
          </p15:clr>
        </p15:guide>
        <p15:guide id="3" orient="horz" pos="1009" userDrawn="1">
          <p15:clr>
            <a:srgbClr val="A4A3A4"/>
          </p15:clr>
        </p15:guide>
        <p15:guide id="4" orient="horz" pos="1281">
          <p15:clr>
            <a:srgbClr val="A4A3A4"/>
          </p15:clr>
        </p15:guide>
        <p15:guide id="5" pos="14348" userDrawn="1">
          <p15:clr>
            <a:srgbClr val="A4A3A4"/>
          </p15:clr>
        </p15:guide>
        <p15:guide id="6" pos="1012" userDrawn="1">
          <p15:clr>
            <a:srgbClr val="A4A3A4"/>
          </p15:clr>
        </p15:guide>
        <p15:guide id="7" pos="6002" userDrawn="1">
          <p15:clr>
            <a:srgbClr val="A4A3A4"/>
          </p15:clr>
        </p15:guide>
        <p15:guide id="8" pos="13441" userDrawn="1">
          <p15:clr>
            <a:srgbClr val="A4A3A4"/>
          </p15:clr>
        </p15:guide>
        <p15:guide id="9" pos="1965" userDrawn="1">
          <p15:clr>
            <a:srgbClr val="A4A3A4"/>
          </p15:clr>
        </p15:guide>
        <p15:guide id="10" orient="horz" pos="8402" userDrawn="1">
          <p15:clr>
            <a:srgbClr val="A4A3A4"/>
          </p15:clr>
        </p15:guide>
        <p15:guide id="11" pos="1053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oe Zoe" initials="ZZ" lastIdx="1" clrIdx="0">
    <p:extLst>
      <p:ext uri="{19B8F6BF-5375-455C-9EA6-DF929625EA0E}">
        <p15:presenceInfo xmlns:p15="http://schemas.microsoft.com/office/powerpoint/2012/main" userId="ce946c3428d3df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40000"/>
    <a:srgbClr val="286FB7"/>
    <a:srgbClr val="FAFAFA"/>
    <a:srgbClr val="D9D9D9"/>
    <a:srgbClr val="FDFDFD"/>
    <a:srgbClr val="0432D9"/>
    <a:srgbClr val="0432FF"/>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ferSingleView="1">
    <p:restoredLeft sz="14669"/>
    <p:restoredTop sz="86436"/>
  </p:normalViewPr>
  <p:slideViewPr>
    <p:cSldViewPr showGuides="1">
      <p:cViewPr varScale="1">
        <p:scale>
          <a:sx n="51" d="100"/>
          <a:sy n="51" d="100"/>
        </p:scale>
        <p:origin x="1056" y="232"/>
      </p:cViewPr>
      <p:guideLst>
        <p:guide orient="horz" pos="2007"/>
        <p:guide pos="7635"/>
        <p:guide orient="horz" pos="1009"/>
        <p:guide orient="horz" pos="1281"/>
        <p:guide pos="14348"/>
        <p:guide pos="1012"/>
        <p:guide pos="6002"/>
        <p:guide pos="13441"/>
        <p:guide pos="1965"/>
        <p:guide orient="horz" pos="8402"/>
        <p:guide pos="1053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4-10T02:09:39.114" idx="1">
    <p:pos x="10" y="10"/>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a:buClr>
                <a:srgbClr val="A29A85"/>
              </a:buClr>
              <a:defRPr kumimoji="1" sz="1200">
                <a:effectLst>
                  <a:outerShdw blurRad="38100" dist="38100" dir="2700000" algn="tl">
                    <a:srgbClr val="C0C0C0"/>
                  </a:outerShdw>
                </a:effectLst>
                <a:latin typeface="宋体" charset="-122"/>
                <a:ea typeface="宋体" charset="-122"/>
                <a:cs typeface="宋体"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a:buClr>
                <a:srgbClr val="A29A85"/>
              </a:buClr>
              <a:defRPr kumimoji="1" sz="1200">
                <a:effectLst>
                  <a:outerShdw blurRad="38100" dist="38100" dir="2700000" algn="tl">
                    <a:srgbClr val="C0C0C0"/>
                  </a:outerShdw>
                </a:effectLst>
                <a:latin typeface="宋体" charset="-122"/>
                <a:ea typeface="宋体" charset="-122"/>
                <a:cs typeface="宋体" charset="-122"/>
              </a:defRPr>
            </a:lvl1pPr>
          </a:lstStyle>
          <a:p>
            <a:pPr>
              <a:defRPr/>
            </a:pPr>
            <a:fld id="{BF253858-CCF7-6B46-88E9-AC5AE5E2E6FA}" type="datetimeFigureOut">
              <a:rPr lang="zh-CN" altLang="en-US"/>
              <a:pPr>
                <a:defRPr/>
              </a:pPr>
              <a:t>2022/4/11</a:t>
            </a:fld>
            <a:endParaRPr lang="zh-CN" altLang="en-US" dirty="0"/>
          </a:p>
        </p:txBody>
      </p:sp>
      <p:sp>
        <p:nvSpPr>
          <p:cNvPr id="4" name="页脚占位符 3"/>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a:buClr>
                <a:srgbClr val="A29A85"/>
              </a:buClr>
              <a:defRPr kumimoji="1" sz="1200">
                <a:effectLst>
                  <a:outerShdw blurRad="38100" dist="38100" dir="2700000" algn="tl">
                    <a:srgbClr val="C0C0C0"/>
                  </a:outerShdw>
                </a:effectLst>
                <a:latin typeface="宋体" charset="-122"/>
                <a:ea typeface="宋体" charset="-122"/>
                <a:cs typeface="宋体" charset="-122"/>
              </a:defRPr>
            </a:lvl1pPr>
          </a:lstStyle>
          <a:p>
            <a:pPr>
              <a:defRPr/>
            </a:pPr>
            <a:endParaRPr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a:buClr>
                <a:srgbClr val="A29A85"/>
              </a:buClr>
              <a:defRPr kumimoji="1" sz="1200">
                <a:effectLst>
                  <a:outerShdw blurRad="38100" dist="38100" dir="2700000" algn="tl">
                    <a:srgbClr val="C0C0C0"/>
                  </a:outerShdw>
                </a:effectLst>
                <a:latin typeface="宋体" charset="-122"/>
                <a:ea typeface="宋体" charset="-122"/>
                <a:cs typeface="宋体" charset="-122"/>
              </a:defRPr>
            </a:lvl1pPr>
          </a:lstStyle>
          <a:p>
            <a:pPr>
              <a:defRPr/>
            </a:pPr>
            <a:fld id="{A3043BF5-A796-AC4A-919B-FB762C3F43C7}" type="slidenum">
              <a:rPr lang="zh-CN" altLang="en-US"/>
              <a:pPr>
                <a:defRPr/>
              </a:pPr>
              <a:t>‹#›</a:t>
            </a:fld>
            <a:endParaRPr lang="zh-CN"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sp>
      <p:sp>
        <p:nvSpPr>
          <p:cNvPr id="2050" name="Rectangle 2"/>
          <p:cNvSpPr>
            <a:spLocks noGrp="1"/>
          </p:cNvSpPr>
          <p:nvPr>
            <p:ph type="body" sz="quarter" idx="1"/>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x-none" altLang="x-none" noProof="0">
                <a:sym typeface="Lucida Grande" charset="0"/>
              </a:rPr>
              <a:t>Click to edit Master text styles</a:t>
            </a:r>
          </a:p>
          <a:p>
            <a:pPr lvl="1"/>
            <a:r>
              <a:rPr lang="x-none" altLang="x-none" noProof="0">
                <a:sym typeface="Lucida Grande" charset="0"/>
              </a:rPr>
              <a:t>Second level</a:t>
            </a:r>
          </a:p>
          <a:p>
            <a:pPr lvl="2"/>
            <a:r>
              <a:rPr lang="x-none" altLang="x-none" noProof="0">
                <a:sym typeface="Lucida Grande" charset="0"/>
              </a:rPr>
              <a:t>Third level</a:t>
            </a:r>
          </a:p>
          <a:p>
            <a:pPr lvl="3"/>
            <a:r>
              <a:rPr lang="x-none" altLang="x-none" noProof="0">
                <a:sym typeface="Lucida Grande" charset="0"/>
              </a:rPr>
              <a:t>Fourth level</a:t>
            </a:r>
          </a:p>
          <a:p>
            <a:pPr lvl="4"/>
            <a:r>
              <a:rPr lang="x-none" altLang="x-none" noProof="0">
                <a:sym typeface="Lucida Grande" charset="0"/>
              </a:rPr>
              <a:t>Fifth level</a:t>
            </a:r>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0"/>
      </a:spcBef>
      <a:spcAft>
        <a:spcPct val="0"/>
      </a:spcAft>
      <a:defRPr sz="1400" kern="1200">
        <a:solidFill>
          <a:srgbClr val="000000"/>
        </a:solidFill>
        <a:latin typeface="Lucida Grande" charset="0"/>
        <a:ea typeface="Lucida Grande" charset="0"/>
        <a:cs typeface="Lucida Grande" charset="0"/>
        <a:sym typeface="Lucida Grande" charset="0"/>
      </a:defRPr>
    </a:lvl1pPr>
    <a:lvl2pPr indent="228600" algn="l" defTabSz="457200" rtl="0" eaLnBrk="0" fontAlgn="base" hangingPunct="0">
      <a:spcBef>
        <a:spcPct val="0"/>
      </a:spcBef>
      <a:spcAft>
        <a:spcPct val="0"/>
      </a:spcAft>
      <a:defRPr sz="1400" kern="1200">
        <a:solidFill>
          <a:srgbClr val="000000"/>
        </a:solidFill>
        <a:latin typeface="Lucida Grande" charset="0"/>
        <a:ea typeface="Lucida Grande" charset="0"/>
        <a:cs typeface="Lucida Grande" charset="0"/>
        <a:sym typeface="Lucida Grande" charset="0"/>
      </a:defRPr>
    </a:lvl2pPr>
    <a:lvl3pPr indent="457200" algn="l" defTabSz="457200" rtl="0" eaLnBrk="0" fontAlgn="base" hangingPunct="0">
      <a:spcBef>
        <a:spcPct val="0"/>
      </a:spcBef>
      <a:spcAft>
        <a:spcPct val="0"/>
      </a:spcAft>
      <a:defRPr sz="1400" kern="1200">
        <a:solidFill>
          <a:srgbClr val="000000"/>
        </a:solidFill>
        <a:latin typeface="Lucida Grande" charset="0"/>
        <a:ea typeface="Lucida Grande" charset="0"/>
        <a:cs typeface="Lucida Grande" charset="0"/>
        <a:sym typeface="Lucida Grande" charset="0"/>
      </a:defRPr>
    </a:lvl3pPr>
    <a:lvl4pPr indent="685800" algn="l" defTabSz="457200" rtl="0" eaLnBrk="0" fontAlgn="base" hangingPunct="0">
      <a:spcBef>
        <a:spcPct val="0"/>
      </a:spcBef>
      <a:spcAft>
        <a:spcPct val="0"/>
      </a:spcAft>
      <a:defRPr sz="1400" kern="1200">
        <a:solidFill>
          <a:srgbClr val="000000"/>
        </a:solidFill>
        <a:latin typeface="Lucida Grande" charset="0"/>
        <a:ea typeface="Lucida Grande" charset="0"/>
        <a:cs typeface="Lucida Grande" charset="0"/>
        <a:sym typeface="Lucida Grande" charset="0"/>
      </a:defRPr>
    </a:lvl4pPr>
    <a:lvl5pPr indent="914400" algn="l" defTabSz="457200" rtl="0" eaLnBrk="0" fontAlgn="base" hangingPunct="0">
      <a:spcBef>
        <a:spcPct val="0"/>
      </a:spcBef>
      <a:spcAft>
        <a:spcPct val="0"/>
      </a:spcAft>
      <a:defRPr sz="1400" kern="1200">
        <a:solidFill>
          <a:srgbClr val="000000"/>
        </a:solidFill>
        <a:latin typeface="Lucida Grande" charset="0"/>
        <a:ea typeface="Lucida Grande" charset="0"/>
        <a:cs typeface="Lucida Grande" charset="0"/>
        <a:sym typeface="Lucida Grande"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www.wikiwand.com/en/Neocortex" TargetMode="External"/><Relationship Id="rId3" Type="http://schemas.openxmlformats.org/officeDocument/2006/relationships/hyperlink" Target="https://www.wikiwand.com/en/Braak_staging#citenote8" TargetMode="External"/><Relationship Id="rId7" Type="http://schemas.openxmlformats.org/officeDocument/2006/relationships/hyperlink" Target="https://www.wikiwand.com/en/Hippocampus"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wikiwand.com/en/Limbic" TargetMode="External"/><Relationship Id="rId5" Type="http://schemas.openxmlformats.org/officeDocument/2006/relationships/hyperlink" Target="https://www.wikiwand.com/en/Entorhinal_cortex" TargetMode="External"/><Relationship Id="rId4" Type="http://schemas.openxmlformats.org/officeDocument/2006/relationships/hyperlink" Target="https://www.wikiwand.com/en/Neurofibrillary_tangl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过去的体外和尸检研究表明，铁的过度沉积与阿尔茨海默病病理蛋白的标志（即</a:t>
            </a:r>
            <a:r>
              <a:rPr kumimoji="1" lang="en-US" altLang="zh-CN" dirty="0"/>
              <a:t>β</a:t>
            </a:r>
            <a:r>
              <a:rPr kumimoji="1" lang="zh-CN" altLang="en-US" dirty="0"/>
              <a:t>样淀粉样斑块和神经纤维缠结）之间存在着关系。</a:t>
            </a:r>
          </a:p>
        </p:txBody>
      </p:sp>
    </p:spTree>
    <p:extLst>
      <p:ext uri="{BB962C8B-B14F-4D97-AF65-F5344CB8AC3E}">
        <p14:creationId xmlns:p14="http://schemas.microsoft.com/office/powerpoint/2010/main" val="2955211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altLang="zh-CN" dirty="0" err="1"/>
              <a:t>Braak</a:t>
            </a:r>
            <a:r>
              <a:rPr lang="zh-CN" altLang="en-US" dirty="0"/>
              <a:t>分期</a:t>
            </a:r>
            <a:r>
              <a:rPr lang="en-US" altLang="zh-CN" dirty="0"/>
              <a:t>V/VI</a:t>
            </a:r>
            <a:r>
              <a:rPr lang="zh-CN" altLang="en-US" dirty="0"/>
              <a:t>是</a:t>
            </a:r>
            <a:r>
              <a:rPr lang="en-US" altLang="zh-CN" dirty="0"/>
              <a:t>tau</a:t>
            </a:r>
            <a:r>
              <a:rPr lang="zh-CN" altLang="en-US" dirty="0"/>
              <a:t>神经纤维缠结的病理分期量表</a:t>
            </a:r>
            <a:endParaRPr kumimoji="1" lang="en-US" altLang="zh-CN" dirty="0"/>
          </a:p>
          <a:p>
            <a:r>
              <a:rPr lang="en-US" altLang="zh-CN" sz="1400" b="0" i="0" kern="1200" dirty="0">
                <a:solidFill>
                  <a:srgbClr val="000000"/>
                </a:solidFill>
                <a:effectLst/>
                <a:latin typeface="Lucida Grande" charset="0"/>
                <a:ea typeface="Lucida Grande" charset="0"/>
                <a:cs typeface="Lucida Grande" charset="0"/>
                <a:sym typeface="Lucida Grande" charset="0"/>
              </a:rPr>
              <a:t>Staging in Alzheimer's disease was described by </a:t>
            </a:r>
            <a:r>
              <a:rPr lang="en-US" altLang="zh-CN" sz="1400" b="0" i="0" kern="1200" dirty="0" err="1">
                <a:solidFill>
                  <a:srgbClr val="000000"/>
                </a:solidFill>
                <a:effectLst/>
                <a:latin typeface="Lucida Grande" charset="0"/>
                <a:ea typeface="Lucida Grande" charset="0"/>
                <a:cs typeface="Lucida Grande" charset="0"/>
                <a:sym typeface="Lucida Grande" charset="0"/>
              </a:rPr>
              <a:t>Braak</a:t>
            </a:r>
            <a:r>
              <a:rPr lang="en-US" altLang="zh-CN" sz="1400" b="0" i="0" kern="1200" dirty="0">
                <a:solidFill>
                  <a:srgbClr val="000000"/>
                </a:solidFill>
                <a:effectLst/>
                <a:latin typeface="Lucida Grande" charset="0"/>
                <a:ea typeface="Lucida Grande" charset="0"/>
                <a:cs typeface="Lucida Grande" charset="0"/>
                <a:sym typeface="Lucida Grande" charset="0"/>
              </a:rPr>
              <a:t> in 1991.</a:t>
            </a:r>
            <a:r>
              <a:rPr lang="en-US" altLang="zh-CN" sz="1400" b="0" i="0" u="none" strike="noStrike" kern="1200" baseline="30000" dirty="0">
                <a:solidFill>
                  <a:srgbClr val="000000"/>
                </a:solidFill>
                <a:effectLst/>
                <a:latin typeface="Lucida Grande" charset="0"/>
                <a:ea typeface="Lucida Grande" charset="0"/>
                <a:cs typeface="Lucida Grande" charset="0"/>
                <a:sym typeface="Lucida Grande" charset="0"/>
                <a:hlinkClick r:id="rId3"/>
              </a:rPr>
              <a:t>[8]</a:t>
            </a:r>
            <a:r>
              <a:rPr lang="en-US" altLang="zh-CN" sz="1400" b="0" i="0" kern="1200" dirty="0">
                <a:solidFill>
                  <a:srgbClr val="000000"/>
                </a:solidFill>
                <a:effectLst/>
                <a:latin typeface="Lucida Grande" charset="0"/>
                <a:ea typeface="Lucida Grande" charset="0"/>
                <a:cs typeface="Lucida Grande" charset="0"/>
                <a:sym typeface="Lucida Grande" charset="0"/>
              </a:rPr>
              <a:t> </a:t>
            </a:r>
            <a:r>
              <a:rPr lang="en-US" altLang="zh-CN" sz="1400" b="0" i="0" kern="1200" dirty="0" err="1">
                <a:solidFill>
                  <a:srgbClr val="000000"/>
                </a:solidFill>
                <a:effectLst/>
                <a:latin typeface="Lucida Grande" charset="0"/>
                <a:ea typeface="Lucida Grande" charset="0"/>
                <a:cs typeface="Lucida Grande" charset="0"/>
                <a:sym typeface="Lucida Grande" charset="0"/>
              </a:rPr>
              <a:t>Braak</a:t>
            </a:r>
            <a:r>
              <a:rPr lang="en-US" altLang="zh-CN" sz="1400" b="0" i="0" kern="1200" dirty="0">
                <a:solidFill>
                  <a:srgbClr val="000000"/>
                </a:solidFill>
                <a:effectLst/>
                <a:latin typeface="Lucida Grande" charset="0"/>
                <a:ea typeface="Lucida Grande" charset="0"/>
                <a:cs typeface="Lucida Grande" charset="0"/>
                <a:sym typeface="Lucida Grande" charset="0"/>
              </a:rPr>
              <a:t> stages I and II are used when </a:t>
            </a:r>
            <a:r>
              <a:rPr lang="en-US" altLang="zh-CN" sz="1400" b="0" i="0" u="none" strike="noStrike" kern="1200" dirty="0">
                <a:solidFill>
                  <a:srgbClr val="000000"/>
                </a:solidFill>
                <a:effectLst/>
                <a:latin typeface="Lucida Grande" charset="0"/>
                <a:ea typeface="Lucida Grande" charset="0"/>
                <a:cs typeface="Lucida Grande" charset="0"/>
                <a:sym typeface="Lucida Grande" charset="0"/>
                <a:hlinkClick r:id="rId4"/>
              </a:rPr>
              <a:t>neurofibrillary tangle</a:t>
            </a:r>
            <a:r>
              <a:rPr lang="en-US" altLang="zh-CN" sz="1400" b="0" i="0" kern="1200" dirty="0">
                <a:solidFill>
                  <a:srgbClr val="000000"/>
                </a:solidFill>
                <a:effectLst/>
                <a:latin typeface="Lucida Grande" charset="0"/>
                <a:ea typeface="Lucida Grande" charset="0"/>
                <a:cs typeface="Lucida Grande" charset="0"/>
                <a:sym typeface="Lucida Grande" charset="0"/>
              </a:rPr>
              <a:t> involvement is confined mainly to the </a:t>
            </a:r>
            <a:r>
              <a:rPr lang="en-US" altLang="zh-CN" sz="1400" b="0" i="0" u="none" strike="noStrike" kern="1200" dirty="0">
                <a:solidFill>
                  <a:srgbClr val="000000"/>
                </a:solidFill>
                <a:effectLst/>
                <a:latin typeface="Lucida Grande" charset="0"/>
                <a:ea typeface="Lucida Grande" charset="0"/>
                <a:cs typeface="Lucida Grande" charset="0"/>
                <a:sym typeface="Lucida Grande" charset="0"/>
                <a:hlinkClick r:id="rId5"/>
              </a:rPr>
              <a:t>transentorhinal</a:t>
            </a:r>
            <a:r>
              <a:rPr lang="en-US" altLang="zh-CN" sz="1400" b="0" i="0" kern="1200" dirty="0">
                <a:solidFill>
                  <a:srgbClr val="000000"/>
                </a:solidFill>
                <a:effectLst/>
                <a:latin typeface="Lucida Grande" charset="0"/>
                <a:ea typeface="Lucida Grande" charset="0"/>
                <a:cs typeface="Lucida Grande" charset="0"/>
                <a:sym typeface="Lucida Grande" charset="0"/>
              </a:rPr>
              <a:t> region</a:t>
            </a:r>
            <a:r>
              <a:rPr lang="zh-CN" altLang="en-US" sz="1400" b="0" i="0" kern="1200" dirty="0">
                <a:solidFill>
                  <a:srgbClr val="000000"/>
                </a:solidFill>
                <a:effectLst/>
                <a:latin typeface="Lucida Grande" charset="0"/>
                <a:ea typeface="Lucida Grande" charset="0"/>
                <a:cs typeface="Lucida Grande" charset="0"/>
                <a:sym typeface="Lucida Grande" charset="0"/>
              </a:rPr>
              <a:t>横嗅</a:t>
            </a:r>
            <a:r>
              <a:rPr lang="en-US" altLang="zh-CN" sz="1400" b="0" i="0" kern="1200" dirty="0">
                <a:solidFill>
                  <a:srgbClr val="000000"/>
                </a:solidFill>
                <a:effectLst/>
                <a:latin typeface="Lucida Grande" charset="0"/>
                <a:ea typeface="Lucida Grande" charset="0"/>
                <a:cs typeface="Lucida Grande" charset="0"/>
                <a:sym typeface="Lucida Grande" charset="0"/>
              </a:rPr>
              <a:t>of the brain, stages III and IV when there is also involvement of </a:t>
            </a:r>
            <a:r>
              <a:rPr lang="en-US" altLang="zh-CN" sz="1400" b="0" i="0" u="none" strike="noStrike" kern="1200" dirty="0">
                <a:solidFill>
                  <a:srgbClr val="000000"/>
                </a:solidFill>
                <a:effectLst/>
                <a:latin typeface="Lucida Grande" charset="0"/>
                <a:ea typeface="Lucida Grande" charset="0"/>
                <a:cs typeface="Lucida Grande" charset="0"/>
                <a:sym typeface="Lucida Grande" charset="0"/>
                <a:hlinkClick r:id="rId6"/>
              </a:rPr>
              <a:t>limbic</a:t>
            </a:r>
            <a:r>
              <a:rPr lang="en-US" altLang="zh-CN" sz="1400" b="0" i="0" kern="1200" dirty="0">
                <a:solidFill>
                  <a:srgbClr val="000000"/>
                </a:solidFill>
                <a:effectLst/>
                <a:latin typeface="Lucida Grande" charset="0"/>
                <a:ea typeface="Lucida Grande" charset="0"/>
                <a:cs typeface="Lucida Grande" charset="0"/>
                <a:sym typeface="Lucida Grande" charset="0"/>
              </a:rPr>
              <a:t> regions such as the </a:t>
            </a:r>
            <a:r>
              <a:rPr lang="en-US" altLang="zh-CN" sz="1400" b="0" i="0" u="none" strike="noStrike" kern="1200" dirty="0">
                <a:solidFill>
                  <a:srgbClr val="000000"/>
                </a:solidFill>
                <a:effectLst/>
                <a:latin typeface="Lucida Grande" charset="0"/>
                <a:ea typeface="Lucida Grande" charset="0"/>
                <a:cs typeface="Lucida Grande" charset="0"/>
                <a:sym typeface="Lucida Grande" charset="0"/>
                <a:hlinkClick r:id="rId7"/>
              </a:rPr>
              <a:t>hippocampus</a:t>
            </a:r>
            <a:r>
              <a:rPr lang="en-US" altLang="zh-CN" sz="1400" b="0" i="0" kern="1200" dirty="0">
                <a:solidFill>
                  <a:srgbClr val="000000"/>
                </a:solidFill>
                <a:effectLst/>
                <a:latin typeface="Lucida Grande" charset="0"/>
                <a:ea typeface="Lucida Grande" charset="0"/>
                <a:cs typeface="Lucida Grande" charset="0"/>
                <a:sym typeface="Lucida Grande" charset="0"/>
              </a:rPr>
              <a:t>, and V and VI when there is extensive </a:t>
            </a:r>
            <a:r>
              <a:rPr lang="en-US" altLang="zh-CN" sz="1400" b="0" i="0" u="none" strike="noStrike" kern="1200" dirty="0">
                <a:solidFill>
                  <a:srgbClr val="000000"/>
                </a:solidFill>
                <a:effectLst/>
                <a:latin typeface="Lucida Grande" charset="0"/>
                <a:ea typeface="Lucida Grande" charset="0"/>
                <a:cs typeface="Lucida Grande" charset="0"/>
                <a:sym typeface="Lucida Grande" charset="0"/>
                <a:hlinkClick r:id="rId8"/>
              </a:rPr>
              <a:t>neocortical</a:t>
            </a:r>
            <a:r>
              <a:rPr lang="en-US" altLang="zh-CN" sz="1400" b="0" i="0" kern="1200" dirty="0">
                <a:solidFill>
                  <a:srgbClr val="000000"/>
                </a:solidFill>
                <a:effectLst/>
                <a:latin typeface="Lucida Grande" charset="0"/>
                <a:ea typeface="Lucida Grande" charset="0"/>
                <a:cs typeface="Lucida Grande" charset="0"/>
                <a:sym typeface="Lucida Grande" charset="0"/>
              </a:rPr>
              <a:t> involvement</a:t>
            </a:r>
          </a:p>
        </p:txBody>
      </p:sp>
    </p:spTree>
    <p:extLst>
      <p:ext uri="{BB962C8B-B14F-4D97-AF65-F5344CB8AC3E}">
        <p14:creationId xmlns:p14="http://schemas.microsoft.com/office/powerpoint/2010/main" val="2075010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914868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327410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For visualization purposes the results have been warped to MNI space (Montreal neurological institute template) using ANTs routines and displayed over the study-wise anatomical template.</a:t>
            </a:r>
            <a:endParaRPr kumimoji="1" lang="zh-CN" altLang="en-US" dirty="0"/>
          </a:p>
        </p:txBody>
      </p:sp>
    </p:spTree>
    <p:extLst>
      <p:ext uri="{BB962C8B-B14F-4D97-AF65-F5344CB8AC3E}">
        <p14:creationId xmlns:p14="http://schemas.microsoft.com/office/powerpoint/2010/main" val="3389467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249087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319984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702563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196422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zh-CN" sz="1400" kern="1200" dirty="0">
                <a:solidFill>
                  <a:srgbClr val="000000"/>
                </a:solidFill>
                <a:effectLst/>
                <a:latin typeface="Lucida Grande" charset="0"/>
                <a:ea typeface="Lucida Grande" charset="0"/>
                <a:cs typeface="Lucida Grande" charset="0"/>
                <a:sym typeface="Lucida Grande" charset="0"/>
              </a:rPr>
              <a:t>诸多研究证实深部灰质核团中磁化率与铁的浓度高度相关</a:t>
            </a:r>
            <a:r>
              <a:rPr lang="zh-CN" altLang="en-US" sz="1400" kern="1200" dirty="0">
                <a:solidFill>
                  <a:srgbClr val="000000"/>
                </a:solidFill>
                <a:effectLst/>
                <a:latin typeface="Lucida Grande" charset="0"/>
                <a:ea typeface="Lucida Grande" charset="0"/>
                <a:cs typeface="Lucida Grande" charset="0"/>
                <a:sym typeface="Lucida Grande" charset="0"/>
              </a:rPr>
              <a:t>，</a:t>
            </a:r>
            <a:r>
              <a:rPr lang="en-US" altLang="zh-CN" sz="1400" kern="1200" dirty="0">
                <a:solidFill>
                  <a:srgbClr val="000000"/>
                </a:solidFill>
                <a:effectLst/>
                <a:latin typeface="Lucida Grande" charset="0"/>
                <a:ea typeface="Lucida Grande" charset="0"/>
                <a:cs typeface="Lucida Grande" charset="0"/>
                <a:sym typeface="Lucida Grande" charset="0"/>
              </a:rPr>
              <a:t>QSM</a:t>
            </a:r>
            <a:r>
              <a:rPr lang="zh-CN" altLang="en-US" sz="1400" kern="1200" dirty="0">
                <a:solidFill>
                  <a:srgbClr val="000000"/>
                </a:solidFill>
                <a:effectLst/>
                <a:latin typeface="Lucida Grande" charset="0"/>
                <a:ea typeface="Lucida Grande" charset="0"/>
                <a:cs typeface="Lucida Grande" charset="0"/>
                <a:sym typeface="Lucida Grande" charset="0"/>
              </a:rPr>
              <a:t>是一种有效定量铁的影像手段</a:t>
            </a:r>
            <a:endParaRPr kumimoji="1" lang="zh-CN" altLang="en-US" dirty="0"/>
          </a:p>
          <a:p>
            <a:endParaRPr kumimoji="1" lang="zh-CN" altLang="en-US" dirty="0"/>
          </a:p>
        </p:txBody>
      </p:sp>
    </p:spTree>
    <p:extLst>
      <p:ext uri="{BB962C8B-B14F-4D97-AF65-F5344CB8AC3E}">
        <p14:creationId xmlns:p14="http://schemas.microsoft.com/office/powerpoint/2010/main" val="3621162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在体素</a:t>
            </a:r>
            <a:r>
              <a:rPr kumimoji="1" lang="en-US" altLang="zh-CN" dirty="0"/>
              <a:t>-</a:t>
            </a:r>
            <a:r>
              <a:rPr kumimoji="1" lang="zh-CN" altLang="en-US" dirty="0"/>
              <a:t>灰质水平和</a:t>
            </a:r>
            <a:r>
              <a:rPr kumimoji="1" lang="en-US" altLang="zh-CN" dirty="0"/>
              <a:t>ROI</a:t>
            </a:r>
            <a:r>
              <a:rPr kumimoji="1" lang="zh-CN" altLang="en-US" dirty="0"/>
              <a:t>分析中，重点关注</a:t>
            </a:r>
            <a:r>
              <a:rPr kumimoji="1" lang="en-US" altLang="zh-CN" dirty="0"/>
              <a:t>ITG</a:t>
            </a:r>
            <a:r>
              <a:rPr kumimoji="1" lang="zh-CN" altLang="en-US" dirty="0"/>
              <a:t>，该脑区已知受到阿尔茨海默病中</a:t>
            </a:r>
            <a:r>
              <a:rPr kumimoji="1" lang="en-US" altLang="zh-CN" dirty="0"/>
              <a:t>tau</a:t>
            </a:r>
            <a:r>
              <a:rPr kumimoji="1" lang="zh-CN" altLang="en-US" dirty="0"/>
              <a:t>病理学的严重影响，通常用</a:t>
            </a:r>
            <a:r>
              <a:rPr kumimoji="1" lang="en-US" altLang="zh-CN" dirty="0"/>
              <a:t>tau-PET</a:t>
            </a:r>
            <a:r>
              <a:rPr kumimoji="1" lang="zh-CN" altLang="en-US" dirty="0"/>
              <a:t>评估。</a:t>
            </a:r>
          </a:p>
          <a:p>
            <a:r>
              <a:rPr kumimoji="1" lang="zh-CN" altLang="en-US" dirty="0"/>
              <a:t>研究铁含量（用</a:t>
            </a:r>
            <a:r>
              <a:rPr kumimoji="1" lang="en-US" altLang="zh-CN" dirty="0"/>
              <a:t>QSM</a:t>
            </a:r>
            <a:r>
              <a:rPr kumimoji="1" lang="zh-CN" altLang="en-US" dirty="0"/>
              <a:t>测量）对</a:t>
            </a:r>
            <a:r>
              <a:rPr kumimoji="1" lang="en-US" altLang="zh-CN" dirty="0"/>
              <a:t>tau</a:t>
            </a:r>
            <a:r>
              <a:rPr kumimoji="1" lang="zh-CN" altLang="en-US" dirty="0"/>
              <a:t>聚集和神经元丢失之间的可能中介效应，后者由结构性</a:t>
            </a:r>
            <a:r>
              <a:rPr kumimoji="1" lang="en-US" altLang="zh-CN" dirty="0"/>
              <a:t>MRI</a:t>
            </a:r>
            <a:r>
              <a:rPr kumimoji="1" lang="zh-CN" altLang="en-US" dirty="0"/>
              <a:t>的皮质厚度衡量。</a:t>
            </a:r>
          </a:p>
          <a:p>
            <a:endParaRPr kumimoji="1" lang="zh-CN" altLang="en-US" dirty="0"/>
          </a:p>
        </p:txBody>
      </p:sp>
    </p:spTree>
    <p:extLst>
      <p:ext uri="{BB962C8B-B14F-4D97-AF65-F5344CB8AC3E}">
        <p14:creationId xmlns:p14="http://schemas.microsoft.com/office/powerpoint/2010/main" val="2307645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示踪剂标准化摄取值比</a:t>
            </a:r>
          </a:p>
        </p:txBody>
      </p:sp>
    </p:spTree>
    <p:extLst>
      <p:ext uri="{BB962C8B-B14F-4D97-AF65-F5344CB8AC3E}">
        <p14:creationId xmlns:p14="http://schemas.microsoft.com/office/powerpoint/2010/main" val="808131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en-US" altLang="zh-CN" dirty="0"/>
              <a:t>For template creation, radio-frequency bias corrected MPRAGE images were spatially normalized using the ‘Greedy-</a:t>
            </a:r>
            <a:r>
              <a:rPr kumimoji="1" lang="en-US" altLang="zh-CN" dirty="0" err="1"/>
              <a:t>SyN</a:t>
            </a:r>
            <a:r>
              <a:rPr kumimoji="1" lang="en-US" altLang="zh-CN" dirty="0"/>
              <a:t>’ approach in ANTs v2.1 with a maximum of 90 x 30 x 30 multi-resolution iterations and template-update step size set to 0.1 mm. Rigid plus-affine initial alignment was followed by six full runs of the above routine.</a:t>
            </a:r>
          </a:p>
        </p:txBody>
      </p:sp>
    </p:spTree>
    <p:extLst>
      <p:ext uri="{BB962C8B-B14F-4D97-AF65-F5344CB8AC3E}">
        <p14:creationId xmlns:p14="http://schemas.microsoft.com/office/powerpoint/2010/main" val="167628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653991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400" b="0" i="0" u="none" strike="noStrike" kern="1200" dirty="0">
                <a:solidFill>
                  <a:srgbClr val="000000"/>
                </a:solidFill>
                <a:effectLst/>
                <a:latin typeface="Lucida Grande" charset="0"/>
                <a:ea typeface="Lucida Grande" charset="0"/>
                <a:cs typeface="Lucida Grande" charset="0"/>
                <a:sym typeface="Lucida Grande" charset="0"/>
              </a:rPr>
              <a:t>B</a:t>
            </a:r>
            <a:r>
              <a:rPr lang="zh-CN" altLang="en-US" sz="1400" b="0" i="0" u="none" strike="noStrike" kern="1200" dirty="0">
                <a:solidFill>
                  <a:srgbClr val="000000"/>
                </a:solidFill>
                <a:effectLst/>
                <a:latin typeface="Lucida Grande" charset="0"/>
                <a:ea typeface="Lucida Grande" charset="0"/>
                <a:cs typeface="Lucida Grande" charset="0"/>
                <a:sym typeface="Lucida Grande" charset="0"/>
              </a:rPr>
              <a:t>样条插值和三线插值法</a:t>
            </a:r>
            <a:endParaRPr kumimoji="1" lang="zh-CN" altLang="en-US" dirty="0"/>
          </a:p>
        </p:txBody>
      </p:sp>
    </p:spTree>
    <p:extLst>
      <p:ext uri="{BB962C8B-B14F-4D97-AF65-F5344CB8AC3E}">
        <p14:creationId xmlns:p14="http://schemas.microsoft.com/office/powerpoint/2010/main" val="814885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368418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5" name="Rectangle 2"/>
          <p:cNvSpPr>
            <a:spLocks noGrp="1"/>
          </p:cNvSpPr>
          <p:nvPr>
            <p:ph type="title"/>
          </p:nvPr>
        </p:nvSpPr>
        <p:spPr bwMode="auto">
          <a:xfrm>
            <a:off x="3048000" y="4189287"/>
            <a:ext cx="18288000" cy="4781457"/>
          </a:xfrm>
          <a:prstGeom prst="rect">
            <a:avLst/>
          </a:prstGeom>
          <a:noFill/>
          <a:ln>
            <a:noFill/>
          </a:ln>
          <a:effectLst/>
        </p:spPr>
        <p:txBody>
          <a:bodyPr/>
          <a:lstStyle>
            <a:lvl1pPr>
              <a:lnSpc>
                <a:spcPct val="100000"/>
              </a:lnSpc>
              <a:defRPr b="0" baseline="0">
                <a:latin typeface="Times New Roman" panose="02020603050405020304" pitchFamily="18" charset="0"/>
                <a:ea typeface="华文楷体" charset="-122"/>
              </a:defRPr>
            </a:lvl1pPr>
          </a:lstStyle>
          <a:p>
            <a:pPr lvl="0"/>
            <a:r>
              <a:rPr lang="zh-CN" altLang="en-US" noProof="0" dirty="0">
                <a:sym typeface="Baskerville" charset="0"/>
              </a:rPr>
              <a:t>单击此处编辑母版标题样式</a:t>
            </a:r>
            <a:endParaRPr lang="x-none" altLang="x-none" dirty="0">
              <a:sym typeface="Baskerville" charset="0"/>
            </a:endParaRPr>
          </a:p>
        </p:txBody>
      </p:sp>
      <p:sp>
        <p:nvSpPr>
          <p:cNvPr id="10" name="Subtitle 2">
            <a:extLst>
              <a:ext uri="{FF2B5EF4-FFF2-40B4-BE49-F238E27FC236}">
                <a16:creationId xmlns:a16="http://schemas.microsoft.com/office/drawing/2014/main" id="{9F07634F-7D28-574E-92DB-82073CBAEAC0}"/>
              </a:ext>
            </a:extLst>
          </p:cNvPr>
          <p:cNvSpPr>
            <a:spLocks noGrp="1"/>
          </p:cNvSpPr>
          <p:nvPr>
            <p:ph type="subTitle" idx="10"/>
          </p:nvPr>
        </p:nvSpPr>
        <p:spPr>
          <a:xfrm>
            <a:off x="3048000" y="8970745"/>
            <a:ext cx="18288000" cy="1544854"/>
          </a:xfrm>
        </p:spPr>
        <p:txBody>
          <a:bodyPr/>
          <a:lstStyle>
            <a:lvl1pPr marL="0" indent="0" algn="ctr">
              <a:buNone/>
              <a:defRPr sz="4800" b="1">
                <a:effectLs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dirty="0"/>
              <a:t>单击以编辑母版副标题样式</a:t>
            </a:r>
            <a:endParaRPr lang="en-US" dirty="0"/>
          </a:p>
        </p:txBody>
      </p:sp>
    </p:spTree>
    <p:extLst>
      <p:ext uri="{BB962C8B-B14F-4D97-AF65-F5344CB8AC3E}">
        <p14:creationId xmlns:p14="http://schemas.microsoft.com/office/powerpoint/2010/main" val="673984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标题幻灯片">
    <p:bg>
      <p:bgPr>
        <a:solidFill>
          <a:srgbClr val="FFFFFF"/>
        </a:solidFill>
        <a:effectLst/>
      </p:bgPr>
    </p:bg>
    <p:spTree>
      <p:nvGrpSpPr>
        <p:cNvPr id="1" name=""/>
        <p:cNvGrpSpPr/>
        <p:nvPr/>
      </p:nvGrpSpPr>
      <p:grpSpPr>
        <a:xfrm>
          <a:off x="0" y="0"/>
          <a:ext cx="0" cy="0"/>
          <a:chOff x="0" y="0"/>
          <a:chExt cx="0" cy="0"/>
        </a:xfrm>
      </p:grpSpPr>
      <p:sp>
        <p:nvSpPr>
          <p:cNvPr id="18" name="内容占位符 17"/>
          <p:cNvSpPr>
            <a:spLocks noGrp="1"/>
          </p:cNvSpPr>
          <p:nvPr>
            <p:ph sz="quarter" idx="12"/>
          </p:nvPr>
        </p:nvSpPr>
        <p:spPr>
          <a:xfrm>
            <a:off x="2902744" y="2033464"/>
            <a:ext cx="18578512" cy="9648948"/>
          </a:xfrm>
          <a:prstGeom prst="rect">
            <a:avLst/>
          </a:prstGeom>
        </p:spPr>
        <p:txBody>
          <a:bodyPr/>
          <a:lstStyle>
            <a:lvl1pPr marL="0" indent="0" algn="ctr">
              <a:lnSpc>
                <a:spcPct val="100000"/>
              </a:lnSpc>
              <a:buClr>
                <a:srgbClr val="FF0000"/>
              </a:buClr>
              <a:buSzPct val="80000"/>
              <a:buFontTx/>
              <a:buNone/>
              <a:defRPr sz="7700" b="1" i="0" baseline="0">
                <a:solidFill>
                  <a:schemeClr val="tx1"/>
                </a:solidFill>
                <a:effectLst/>
                <a:latin typeface="Calibri" charset="0"/>
                <a:ea typeface="华文楷体" charset="-122"/>
                <a:cs typeface="宋体" charset="-122"/>
              </a:defRPr>
            </a:lvl1pPr>
            <a:lvl2pPr marL="457200" indent="-457200" algn="just">
              <a:lnSpc>
                <a:spcPct val="100000"/>
              </a:lnSpc>
              <a:buSzPct val="80000"/>
              <a:buFont typeface="ZapfDingbatsITC" charset="0"/>
              <a:buChar char="✦"/>
              <a:defRPr sz="4300">
                <a:effectLst/>
                <a:latin typeface="Baskerville" charset="0"/>
                <a:ea typeface="Baskerville" charset="0"/>
                <a:cs typeface="Baskerville" charset="0"/>
              </a:defRPr>
            </a:lvl2pPr>
            <a:lvl3pPr marL="457200" indent="-457200" algn="just">
              <a:lnSpc>
                <a:spcPct val="100000"/>
              </a:lnSpc>
              <a:buSzPct val="80000"/>
              <a:buFont typeface="ZapfDingbatsITC" charset="0"/>
              <a:buChar char="✦"/>
              <a:defRPr sz="4300">
                <a:effectLst/>
                <a:latin typeface="Baskerville" charset="0"/>
                <a:ea typeface="Baskerville" charset="0"/>
                <a:cs typeface="Baskerville" charset="0"/>
              </a:defRPr>
            </a:lvl3pPr>
            <a:lvl4pPr marL="457200" indent="-457200" algn="just">
              <a:lnSpc>
                <a:spcPct val="100000"/>
              </a:lnSpc>
              <a:buSzPct val="80000"/>
              <a:buFont typeface="ZapfDingbatsITC" charset="0"/>
              <a:buChar char="✦"/>
              <a:defRPr sz="4300">
                <a:effectLst/>
                <a:latin typeface="Baskerville" charset="0"/>
                <a:ea typeface="Baskerville" charset="0"/>
                <a:cs typeface="Baskerville" charset="0"/>
              </a:defRPr>
            </a:lvl4pPr>
            <a:lvl5pPr marL="457200" indent="-457200" algn="just">
              <a:lnSpc>
                <a:spcPct val="100000"/>
              </a:lnSpc>
              <a:buSzPct val="80000"/>
              <a:buFont typeface="ZapfDingbatsITC" charset="0"/>
              <a:buChar char="✦"/>
              <a:defRPr sz="4300">
                <a:effectLst/>
                <a:latin typeface="Baskerville" charset="0"/>
                <a:ea typeface="Baskerville" charset="0"/>
                <a:cs typeface="Baskerville" charset="0"/>
              </a:defRPr>
            </a:lvl5pPr>
          </a:lstStyle>
          <a:p>
            <a:pPr lvl="0"/>
            <a:r>
              <a:rPr lang="zh-CN" altLang="en-US" dirty="0"/>
              <a:t>单击此处编辑母版文本样式</a:t>
            </a:r>
            <a:endParaRPr lang="en-US" altLang="zh-CN" dirty="0"/>
          </a:p>
        </p:txBody>
      </p:sp>
      <p:sp>
        <p:nvSpPr>
          <p:cNvPr id="6" name="文本占位符 2"/>
          <p:cNvSpPr>
            <a:spLocks noGrp="1"/>
          </p:cNvSpPr>
          <p:nvPr>
            <p:ph type="body" sz="quarter" idx="13"/>
          </p:nvPr>
        </p:nvSpPr>
        <p:spPr>
          <a:xfrm>
            <a:off x="12192000" y="11250487"/>
            <a:ext cx="10512425" cy="2087687"/>
          </a:xfrm>
          <a:prstGeom prst="rect">
            <a:avLst/>
          </a:prstGeom>
        </p:spPr>
        <p:txBody>
          <a:bodyPr anchor="b"/>
          <a:lstStyle>
            <a:lvl1pPr algn="r">
              <a:lnSpc>
                <a:spcPts val="700"/>
              </a:lnSpc>
              <a:defRPr sz="2300" i="1">
                <a:effectLst/>
              </a:defRPr>
            </a:lvl1pPr>
          </a:lstStyle>
          <a:p>
            <a:pPr lvl="0"/>
            <a:endParaRPr lang="zh-CN" altLang="en-US" dirty="0"/>
          </a:p>
        </p:txBody>
      </p:sp>
    </p:spTree>
    <p:extLst>
      <p:ext uri="{BB962C8B-B14F-4D97-AF65-F5344CB8AC3E}">
        <p14:creationId xmlns:p14="http://schemas.microsoft.com/office/powerpoint/2010/main" val="3313506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标题幻灯片">
    <p:bg>
      <p:bgPr>
        <a:solidFill>
          <a:srgbClr val="FFFFFF"/>
        </a:solidFill>
        <a:effectLst/>
      </p:bgPr>
    </p:bg>
    <p:spTree>
      <p:nvGrpSpPr>
        <p:cNvPr id="1" name=""/>
        <p:cNvGrpSpPr/>
        <p:nvPr/>
      </p:nvGrpSpPr>
      <p:grpSpPr>
        <a:xfrm>
          <a:off x="0" y="0"/>
          <a:ext cx="0" cy="0"/>
          <a:chOff x="0" y="0"/>
          <a:chExt cx="0" cy="0"/>
        </a:xfrm>
      </p:grpSpPr>
      <p:sp>
        <p:nvSpPr>
          <p:cNvPr id="18" name="内容占位符 17"/>
          <p:cNvSpPr>
            <a:spLocks noGrp="1"/>
          </p:cNvSpPr>
          <p:nvPr>
            <p:ph sz="quarter" idx="12"/>
          </p:nvPr>
        </p:nvSpPr>
        <p:spPr>
          <a:xfrm>
            <a:off x="2902744" y="2033464"/>
            <a:ext cx="18578512" cy="9648948"/>
          </a:xfrm>
          <a:prstGeom prst="rect">
            <a:avLst/>
          </a:prstGeom>
        </p:spPr>
        <p:txBody>
          <a:bodyPr/>
          <a:lstStyle>
            <a:lvl1pPr marL="0" indent="0" algn="ctr">
              <a:lnSpc>
                <a:spcPct val="100000"/>
              </a:lnSpc>
              <a:buClr>
                <a:srgbClr val="FF0000"/>
              </a:buClr>
              <a:buSzPct val="80000"/>
              <a:buFontTx/>
              <a:buNone/>
              <a:defRPr sz="7700" b="1" i="0" baseline="0">
                <a:solidFill>
                  <a:schemeClr val="tx1"/>
                </a:solidFill>
                <a:effectLst/>
                <a:latin typeface="Calibri" charset="0"/>
                <a:ea typeface="华文楷体" charset="-122"/>
                <a:cs typeface="宋体" charset="-122"/>
              </a:defRPr>
            </a:lvl1pPr>
            <a:lvl2pPr marL="457200" indent="-457200" algn="just">
              <a:lnSpc>
                <a:spcPct val="100000"/>
              </a:lnSpc>
              <a:buSzPct val="80000"/>
              <a:buFont typeface="ZapfDingbatsITC" charset="0"/>
              <a:buChar char="✦"/>
              <a:defRPr sz="4300">
                <a:effectLst/>
                <a:latin typeface="Baskerville" charset="0"/>
                <a:ea typeface="Baskerville" charset="0"/>
                <a:cs typeface="Baskerville" charset="0"/>
              </a:defRPr>
            </a:lvl2pPr>
            <a:lvl3pPr marL="457200" indent="-457200" algn="just">
              <a:lnSpc>
                <a:spcPct val="100000"/>
              </a:lnSpc>
              <a:buSzPct val="80000"/>
              <a:buFont typeface="ZapfDingbatsITC" charset="0"/>
              <a:buChar char="✦"/>
              <a:defRPr sz="4300">
                <a:effectLst/>
                <a:latin typeface="Baskerville" charset="0"/>
                <a:ea typeface="Baskerville" charset="0"/>
                <a:cs typeface="Baskerville" charset="0"/>
              </a:defRPr>
            </a:lvl3pPr>
            <a:lvl4pPr marL="457200" indent="-457200" algn="just">
              <a:lnSpc>
                <a:spcPct val="100000"/>
              </a:lnSpc>
              <a:buSzPct val="80000"/>
              <a:buFont typeface="ZapfDingbatsITC" charset="0"/>
              <a:buChar char="✦"/>
              <a:defRPr sz="4300">
                <a:effectLst/>
                <a:latin typeface="Baskerville" charset="0"/>
                <a:ea typeface="Baskerville" charset="0"/>
                <a:cs typeface="Baskerville" charset="0"/>
              </a:defRPr>
            </a:lvl4pPr>
            <a:lvl5pPr marL="457200" indent="-457200" algn="just">
              <a:lnSpc>
                <a:spcPct val="100000"/>
              </a:lnSpc>
              <a:buSzPct val="80000"/>
              <a:buFont typeface="ZapfDingbatsITC" charset="0"/>
              <a:buChar char="✦"/>
              <a:defRPr sz="4300">
                <a:effectLst/>
                <a:latin typeface="Baskerville" charset="0"/>
                <a:ea typeface="Baskerville" charset="0"/>
                <a:cs typeface="Baskerville" charset="0"/>
              </a:defRPr>
            </a:lvl5pPr>
          </a:lstStyle>
          <a:p>
            <a:pPr lvl="0"/>
            <a:r>
              <a:rPr lang="zh-CN" altLang="en-US" dirty="0"/>
              <a:t>单击此处编辑母版文本样式</a:t>
            </a:r>
            <a:endParaRPr lang="en-US" altLang="zh-CN" dirty="0"/>
          </a:p>
        </p:txBody>
      </p:sp>
      <p:sp>
        <p:nvSpPr>
          <p:cNvPr id="6" name="文本占位符 2"/>
          <p:cNvSpPr>
            <a:spLocks noGrp="1"/>
          </p:cNvSpPr>
          <p:nvPr>
            <p:ph type="body" sz="quarter" idx="13"/>
          </p:nvPr>
        </p:nvSpPr>
        <p:spPr>
          <a:xfrm>
            <a:off x="12192000" y="11250487"/>
            <a:ext cx="10512425" cy="2087687"/>
          </a:xfrm>
          <a:prstGeom prst="rect">
            <a:avLst/>
          </a:prstGeom>
        </p:spPr>
        <p:txBody>
          <a:bodyPr anchor="b"/>
          <a:lstStyle>
            <a:lvl1pPr algn="r">
              <a:lnSpc>
                <a:spcPts val="700"/>
              </a:lnSpc>
              <a:defRPr sz="2300" i="1">
                <a:effectLst/>
              </a:defRPr>
            </a:lvl1pPr>
          </a:lstStyle>
          <a:p>
            <a:pPr lvl="0"/>
            <a:endParaRPr lang="zh-CN" altLang="en-US" dirty="0"/>
          </a:p>
        </p:txBody>
      </p:sp>
    </p:spTree>
    <p:extLst>
      <p:ext uri="{BB962C8B-B14F-4D97-AF65-F5344CB8AC3E}">
        <p14:creationId xmlns:p14="http://schemas.microsoft.com/office/powerpoint/2010/main" val="187253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Rectangle 2"/>
          <p:cNvSpPr>
            <a:spLocks noGrp="1"/>
          </p:cNvSpPr>
          <p:nvPr>
            <p:ph type="title"/>
          </p:nvPr>
        </p:nvSpPr>
        <p:spPr bwMode="auto">
          <a:xfrm>
            <a:off x="3048000" y="4189287"/>
            <a:ext cx="18288000" cy="4781457"/>
          </a:xfrm>
          <a:prstGeom prst="rect">
            <a:avLst/>
          </a:prstGeom>
          <a:noFill/>
          <a:ln>
            <a:noFill/>
          </a:ln>
          <a:effectLst/>
        </p:spPr>
        <p:txBody>
          <a:bodyPr/>
          <a:lstStyle>
            <a:lvl1pPr>
              <a:defRPr baseline="0">
                <a:latin typeface="Calibri" charset="0"/>
                <a:ea typeface="华文楷体" charset="-122"/>
              </a:defRPr>
            </a:lvl1pPr>
          </a:lstStyle>
          <a:p>
            <a:pPr lvl="0"/>
            <a:r>
              <a:rPr lang="zh-CN" altLang="en-US" noProof="0" dirty="0">
                <a:sym typeface="Baskerville" charset="0"/>
              </a:rPr>
              <a:t>单击此处编辑母版标题样式</a:t>
            </a:r>
            <a:endParaRPr lang="x-none" altLang="x-none" dirty="0">
              <a:sym typeface="Baskerville" charset="0"/>
            </a:endParaRPr>
          </a:p>
        </p:txBody>
      </p:sp>
      <p:sp>
        <p:nvSpPr>
          <p:cNvPr id="10" name="Subtitle 2">
            <a:extLst>
              <a:ext uri="{FF2B5EF4-FFF2-40B4-BE49-F238E27FC236}">
                <a16:creationId xmlns:a16="http://schemas.microsoft.com/office/drawing/2014/main" id="{9F07634F-7D28-574E-92DB-82073CBAEAC0}"/>
              </a:ext>
            </a:extLst>
          </p:cNvPr>
          <p:cNvSpPr>
            <a:spLocks noGrp="1"/>
          </p:cNvSpPr>
          <p:nvPr>
            <p:ph type="subTitle" idx="10"/>
          </p:nvPr>
        </p:nvSpPr>
        <p:spPr>
          <a:xfrm>
            <a:off x="3048000" y="8970745"/>
            <a:ext cx="18288000" cy="1544854"/>
          </a:xfrm>
        </p:spPr>
        <p:txBody>
          <a:bodyPr/>
          <a:lstStyle>
            <a:lvl1pPr marL="0" indent="0" algn="ctr">
              <a:buNone/>
              <a:defRPr sz="4800" b="1" baseline="0">
                <a:effectLst/>
                <a:latin typeface="Times New Roman" panose="02020603050405020304" pitchFamily="18"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dirty="0"/>
              <a:t>单击以编辑母版副标题样式</a:t>
            </a:r>
            <a:endParaRPr lang="en-US" dirty="0"/>
          </a:p>
        </p:txBody>
      </p:sp>
    </p:spTree>
    <p:extLst>
      <p:ext uri="{BB962C8B-B14F-4D97-AF65-F5344CB8AC3E}">
        <p14:creationId xmlns:p14="http://schemas.microsoft.com/office/powerpoint/2010/main" val="208403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5" name="Rectangle 2"/>
          <p:cNvSpPr>
            <a:spLocks noGrp="1"/>
          </p:cNvSpPr>
          <p:nvPr>
            <p:ph type="title"/>
          </p:nvPr>
        </p:nvSpPr>
        <p:spPr bwMode="auto">
          <a:xfrm>
            <a:off x="3048000" y="4189287"/>
            <a:ext cx="18288000" cy="4781457"/>
          </a:xfrm>
          <a:prstGeom prst="rect">
            <a:avLst/>
          </a:prstGeom>
          <a:noFill/>
          <a:ln>
            <a:noFill/>
          </a:ln>
          <a:effectLst/>
        </p:spPr>
        <p:txBody>
          <a:bodyPr/>
          <a:lstStyle>
            <a:lvl1pPr>
              <a:lnSpc>
                <a:spcPct val="100000"/>
              </a:lnSpc>
              <a:defRPr baseline="0">
                <a:latin typeface="Calibri" charset="0"/>
                <a:ea typeface="华文楷体" charset="-122"/>
              </a:defRPr>
            </a:lvl1pPr>
          </a:lstStyle>
          <a:p>
            <a:pPr lvl="0"/>
            <a:r>
              <a:rPr lang="zh-CN" altLang="en-US" noProof="0" dirty="0">
                <a:sym typeface="Baskerville" charset="0"/>
              </a:rPr>
              <a:t>单击此处编辑母版标题样式</a:t>
            </a:r>
            <a:endParaRPr lang="x-none" altLang="x-none" dirty="0">
              <a:sym typeface="Baskerville" charset="0"/>
            </a:endParaRPr>
          </a:p>
        </p:txBody>
      </p:sp>
      <p:sp>
        <p:nvSpPr>
          <p:cNvPr id="10" name="Subtitle 2">
            <a:extLst>
              <a:ext uri="{FF2B5EF4-FFF2-40B4-BE49-F238E27FC236}">
                <a16:creationId xmlns:a16="http://schemas.microsoft.com/office/drawing/2014/main" id="{9F07634F-7D28-574E-92DB-82073CBAEAC0}"/>
              </a:ext>
            </a:extLst>
          </p:cNvPr>
          <p:cNvSpPr>
            <a:spLocks noGrp="1"/>
          </p:cNvSpPr>
          <p:nvPr>
            <p:ph type="subTitle" idx="10"/>
          </p:nvPr>
        </p:nvSpPr>
        <p:spPr>
          <a:xfrm>
            <a:off x="3048000" y="8970745"/>
            <a:ext cx="18288000" cy="1544854"/>
          </a:xfrm>
        </p:spPr>
        <p:txBody>
          <a:bodyPr/>
          <a:lstStyle>
            <a:lvl1pPr marL="0" indent="0" algn="ctr">
              <a:buNone/>
              <a:defRPr sz="4800" b="1">
                <a:effectLst/>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dirty="0"/>
              <a:t>单击以编辑母版副标题样式</a:t>
            </a:r>
            <a:endParaRPr lang="en-US" dirty="0"/>
          </a:p>
        </p:txBody>
      </p:sp>
    </p:spTree>
    <p:extLst>
      <p:ext uri="{BB962C8B-B14F-4D97-AF65-F5344CB8AC3E}">
        <p14:creationId xmlns:p14="http://schemas.microsoft.com/office/powerpoint/2010/main" val="3227768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FFFFF"/>
        </a:solidFill>
        <a:effectLst/>
      </p:bgPr>
    </p:bg>
    <p:spTree>
      <p:nvGrpSpPr>
        <p:cNvPr id="1" name=""/>
        <p:cNvGrpSpPr/>
        <p:nvPr/>
      </p:nvGrpSpPr>
      <p:grpSpPr>
        <a:xfrm>
          <a:off x="0" y="0"/>
          <a:ext cx="0" cy="0"/>
          <a:chOff x="0" y="0"/>
          <a:chExt cx="0" cy="0"/>
        </a:xfrm>
      </p:grpSpPr>
      <p:sp>
        <p:nvSpPr>
          <p:cNvPr id="5" name="标题 1"/>
          <p:cNvSpPr>
            <a:spLocks noGrp="1"/>
          </p:cNvSpPr>
          <p:nvPr>
            <p:ph type="title"/>
          </p:nvPr>
        </p:nvSpPr>
        <p:spPr>
          <a:xfrm>
            <a:off x="0" y="377280"/>
            <a:ext cx="24384000" cy="1656308"/>
          </a:xfrm>
          <a:noFill/>
        </p:spPr>
        <p:txBody>
          <a:bodyPr/>
          <a:lstStyle>
            <a:lvl1pPr algn="ctr">
              <a:defRPr sz="7700" b="1" baseline="0">
                <a:solidFill>
                  <a:schemeClr val="tx1"/>
                </a:solidFill>
                <a:effectLst/>
                <a:latin typeface="Times New Roman" panose="02020603050405020304" pitchFamily="18" charset="0"/>
              </a:defRPr>
            </a:lvl1pPr>
          </a:lstStyle>
          <a:p>
            <a:r>
              <a:rPr lang="zh-CN" altLang="en-US" dirty="0"/>
              <a:t>单击此处编辑母版标题样式</a:t>
            </a:r>
          </a:p>
        </p:txBody>
      </p:sp>
      <p:sp>
        <p:nvSpPr>
          <p:cNvPr id="6" name="Content Placeholder 2">
            <a:extLst>
              <a:ext uri="{FF2B5EF4-FFF2-40B4-BE49-F238E27FC236}">
                <a16:creationId xmlns:a16="http://schemas.microsoft.com/office/drawing/2014/main" id="{E4D682D6-C2B2-4049-BE0D-C103915E3537}"/>
              </a:ext>
            </a:extLst>
          </p:cNvPr>
          <p:cNvSpPr>
            <a:spLocks noGrp="1"/>
          </p:cNvSpPr>
          <p:nvPr>
            <p:ph sz="half" idx="1"/>
          </p:nvPr>
        </p:nvSpPr>
        <p:spPr>
          <a:xfrm>
            <a:off x="1597533" y="2033464"/>
            <a:ext cx="10585451" cy="7416824"/>
          </a:xfrm>
        </p:spPr>
        <p:txBody>
          <a:bodyPr anchor="t">
            <a:noAutofit/>
          </a:bodyPr>
          <a:lstStyle>
            <a:lvl1pPr marL="306000" indent="-468000" algn="l" eaLnBrk="1" hangingPunct="1">
              <a:lnSpc>
                <a:spcPct val="100000"/>
              </a:lnSpc>
              <a:buClr>
                <a:srgbClr val="A40000"/>
              </a:buClr>
              <a:buSzPct val="50000"/>
              <a:buFont typeface="Wingdings" pitchFamily="2" charset="2"/>
              <a:buChar char="l"/>
              <a:defRPr sz="4000" baseline="0">
                <a:effectLst/>
                <a:latin typeface="Times New Roman" panose="02020603050405020304" pitchFamily="18" charset="0"/>
                <a:ea typeface="华文楷体" panose="02010600040101010101" pitchFamily="2" charset="-122"/>
              </a:defRPr>
            </a:lvl1pPr>
            <a:lvl2pPr marL="457200" indent="-457200" algn="l" eaLnBrk="1" hangingPunct="1">
              <a:lnSpc>
                <a:spcPct val="100000"/>
              </a:lnSpc>
              <a:buClr>
                <a:srgbClr val="C00000"/>
              </a:buClr>
              <a:buSzPct val="50000"/>
              <a:buFont typeface="系统字体常规体"/>
              <a:buChar char="○"/>
              <a:defRPr sz="4000" baseline="0">
                <a:effectLst/>
                <a:latin typeface="Times New Roman" panose="02020603050405020304" pitchFamily="18" charset="0"/>
                <a:ea typeface="华文楷体" panose="02010600040101010101" pitchFamily="2" charset="-122"/>
              </a:defRPr>
            </a:lvl2pPr>
            <a:lvl3pPr marL="1080000" indent="-468000" algn="l" eaLnBrk="1" hangingPunct="1">
              <a:lnSpc>
                <a:spcPct val="100000"/>
              </a:lnSpc>
              <a:buClr>
                <a:srgbClr val="A40000"/>
              </a:buClr>
              <a:buSzPct val="50000"/>
              <a:buFont typeface="系统字体常规体"/>
              <a:buChar char="○"/>
              <a:defRPr sz="4000" baseline="0">
                <a:effectLst/>
                <a:latin typeface="Times New Roman" panose="02020603050405020304" pitchFamily="18" charset="0"/>
                <a:ea typeface="华文楷体" panose="02010600040101010101" pitchFamily="2" charset="-122"/>
              </a:defRPr>
            </a:lvl3pPr>
            <a:lvl4pPr marL="1440000" indent="-468000" algn="l" eaLnBrk="1" hangingPunct="1">
              <a:lnSpc>
                <a:spcPct val="100000"/>
              </a:lnSpc>
              <a:buClr>
                <a:srgbClr val="A40000"/>
              </a:buClr>
              <a:buSzPct val="50000"/>
              <a:buFont typeface="系统字体常规体"/>
              <a:buChar char="○"/>
              <a:defRPr sz="4000" baseline="0">
                <a:effectLst/>
                <a:latin typeface="Times New Roman" panose="02020603050405020304" pitchFamily="18" charset="0"/>
                <a:ea typeface="华文楷体" panose="02010600040101010101" pitchFamily="2" charset="-122"/>
              </a:defRPr>
            </a:lvl4pPr>
            <a:lvl5pPr marL="720000" indent="-468000" algn="l" eaLnBrk="1" hangingPunct="1">
              <a:lnSpc>
                <a:spcPct val="100000"/>
              </a:lnSpc>
              <a:buClr>
                <a:srgbClr val="A40000"/>
              </a:buClr>
              <a:buSzPct val="50000"/>
              <a:buFont typeface="系统字体常规体"/>
              <a:buChar char="○"/>
              <a:defRPr sz="4000" baseline="0">
                <a:effectLst/>
                <a:latin typeface="Times New Roman" panose="02020603050405020304" pitchFamily="18" charset="0"/>
                <a:ea typeface="华文楷体" panose="02010600040101010101" pitchFamily="2" charset="-122"/>
              </a:defRPr>
            </a:lvl5pPr>
          </a:lstStyle>
          <a:p>
            <a:pPr lvl="0"/>
            <a:r>
              <a:rPr lang="zh-CN" altLang="en-US" dirty="0"/>
              <a:t>单击此处编辑母版文本样式</a:t>
            </a:r>
          </a:p>
          <a:p>
            <a:pPr lvl="4"/>
            <a:r>
              <a:rPr lang="zh-CN" altLang="en-US" dirty="0"/>
              <a:t>二级</a:t>
            </a:r>
          </a:p>
          <a:p>
            <a:pPr lvl="2"/>
            <a:r>
              <a:rPr lang="zh-CN" altLang="en-US" dirty="0"/>
              <a:t>三级</a:t>
            </a:r>
          </a:p>
          <a:p>
            <a:pPr lvl="3"/>
            <a:r>
              <a:rPr lang="zh-CN" altLang="en-US" dirty="0"/>
              <a:t>四级</a:t>
            </a:r>
          </a:p>
        </p:txBody>
      </p:sp>
      <p:sp>
        <p:nvSpPr>
          <p:cNvPr id="10" name="文本占位符 2"/>
          <p:cNvSpPr>
            <a:spLocks noGrp="1"/>
          </p:cNvSpPr>
          <p:nvPr>
            <p:ph type="body" sz="quarter" idx="13"/>
          </p:nvPr>
        </p:nvSpPr>
        <p:spPr>
          <a:xfrm>
            <a:off x="12192000" y="11250487"/>
            <a:ext cx="10512425" cy="2087687"/>
          </a:xfrm>
          <a:prstGeom prst="rect">
            <a:avLst/>
          </a:prstGeom>
        </p:spPr>
        <p:txBody>
          <a:bodyPr anchor="b"/>
          <a:lstStyle>
            <a:lvl1pPr algn="r">
              <a:lnSpc>
                <a:spcPts val="700"/>
              </a:lnSpc>
              <a:defRPr sz="2300" i="1">
                <a:effectLst/>
                <a:latin typeface="Times New Roman" panose="02020603050405020304" pitchFamily="18" charset="0"/>
                <a:cs typeface="Times New Roman" panose="02020603050405020304" pitchFamily="18" charset="0"/>
              </a:defRPr>
            </a:lvl1pPr>
          </a:lstStyle>
          <a:p>
            <a:pPr lvl="0"/>
            <a:endParaRPr lang="zh-CN" altLang="en-US" dirty="0"/>
          </a:p>
        </p:txBody>
      </p:sp>
    </p:spTree>
    <p:extLst>
      <p:ext uri="{BB962C8B-B14F-4D97-AF65-F5344CB8AC3E}">
        <p14:creationId xmlns:p14="http://schemas.microsoft.com/office/powerpoint/2010/main" val="1215021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32FAA9-B63B-7949-9389-47EE968EDF05}"/>
              </a:ext>
            </a:extLst>
          </p:cNvPr>
          <p:cNvSpPr>
            <a:spLocks noGrp="1"/>
          </p:cNvSpPr>
          <p:nvPr>
            <p:ph type="title"/>
          </p:nvPr>
        </p:nvSpPr>
        <p:spPr/>
        <p:txBody>
          <a:bodyPr/>
          <a:lstStyle/>
          <a:p>
            <a:r>
              <a:rPr kumimoji="1" lang="zh-CN" altLang="en-US"/>
              <a:t>单击此处编辑母版标题样式</a:t>
            </a:r>
          </a:p>
        </p:txBody>
      </p:sp>
    </p:spTree>
    <p:extLst>
      <p:ext uri="{BB962C8B-B14F-4D97-AF65-F5344CB8AC3E}">
        <p14:creationId xmlns:p14="http://schemas.microsoft.com/office/powerpoint/2010/main" val="2658176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4" name="矩形 3"/>
          <p:cNvSpPr/>
          <p:nvPr userDrawn="1"/>
        </p:nvSpPr>
        <p:spPr bwMode="auto">
          <a:xfrm>
            <a:off x="12192000" y="0"/>
            <a:ext cx="12192000" cy="449263"/>
          </a:xfrm>
          <a:prstGeom prst="rect">
            <a:avLst/>
          </a:prstGeom>
          <a:solidFill>
            <a:srgbClr val="D9D9D9"/>
          </a:solidFill>
          <a:ln w="34925" cap="flat" cmpd="sng" algn="ctr">
            <a:noFill/>
            <a:prstDash val="solid"/>
            <a:miter lim="400000"/>
            <a:headEnd type="none" w="med" len="med"/>
            <a:tailEnd type="none" w="med" len="med"/>
          </a:ln>
          <a:effectLst/>
        </p:spPr>
        <p:txBody>
          <a:bodyPr lIns="53578" tIns="53578" rIns="53578" bIns="53578" anchor="ctr">
            <a:spAutoFit/>
          </a:bodyPr>
          <a:lstStyle/>
          <a:p>
            <a:pPr algn="ctr" eaLnBrk="1">
              <a:buClr>
                <a:srgbClr val="A29A85"/>
              </a:buClr>
            </a:pPr>
            <a:endParaRPr lang="zh-CN" altLang="en-US">
              <a:effectLst>
                <a:outerShdw blurRad="38100" dist="38100" dir="2700000" algn="tl">
                  <a:srgbClr val="FFFFFF"/>
                </a:outerShdw>
              </a:effectLst>
            </a:endParaRPr>
          </a:p>
        </p:txBody>
      </p:sp>
      <p:sp>
        <p:nvSpPr>
          <p:cNvPr id="5" name="矩形 4"/>
          <p:cNvSpPr/>
          <p:nvPr userDrawn="1"/>
        </p:nvSpPr>
        <p:spPr bwMode="auto">
          <a:xfrm>
            <a:off x="0" y="0"/>
            <a:ext cx="12192000" cy="449263"/>
          </a:xfrm>
          <a:prstGeom prst="rect">
            <a:avLst/>
          </a:prstGeom>
          <a:solidFill>
            <a:schemeClr val="accent2">
              <a:lumMod val="75000"/>
            </a:schemeClr>
          </a:solidFill>
          <a:ln w="34925" cap="flat" cmpd="sng" algn="ctr">
            <a:noFill/>
            <a:prstDash val="solid"/>
            <a:miter lim="400000"/>
            <a:headEnd type="none" w="med" len="med"/>
            <a:tailEnd type="none" w="med" len="med"/>
          </a:ln>
          <a:effectLst/>
        </p:spPr>
        <p:txBody>
          <a:bodyPr lIns="53578" tIns="53578" rIns="53578" bIns="53578" anchor="ctr">
            <a:spAutoFit/>
          </a:bodyPr>
          <a:lstStyle/>
          <a:p>
            <a:pPr algn="ctr" eaLnBrk="1">
              <a:buClr>
                <a:srgbClr val="A29A85"/>
              </a:buClr>
            </a:pPr>
            <a:endParaRPr lang="zh-CN" altLang="en-US">
              <a:effectLst>
                <a:outerShdw blurRad="38100" dist="38100" dir="2700000" algn="tl">
                  <a:srgbClr val="FFFFFF"/>
                </a:outerShdw>
              </a:effectLst>
            </a:endParaRPr>
          </a:p>
        </p:txBody>
      </p:sp>
      <p:sp>
        <p:nvSpPr>
          <p:cNvPr id="16" name="标题 1"/>
          <p:cNvSpPr>
            <a:spLocks noGrp="1"/>
          </p:cNvSpPr>
          <p:nvPr>
            <p:ph type="title"/>
          </p:nvPr>
        </p:nvSpPr>
        <p:spPr>
          <a:xfrm>
            <a:off x="0" y="377280"/>
            <a:ext cx="24384000" cy="1656308"/>
          </a:xfrm>
          <a:solidFill>
            <a:srgbClr val="FAFAFA"/>
          </a:solidFill>
        </p:spPr>
        <p:txBody>
          <a:bodyPr/>
          <a:lstStyle>
            <a:lvl1pPr algn="ctr">
              <a:defRPr sz="7700" b="1">
                <a:solidFill>
                  <a:srgbClr val="A40000"/>
                </a:solidFill>
                <a:effectLst/>
              </a:defRPr>
            </a:lvl1pPr>
          </a:lstStyle>
          <a:p>
            <a:r>
              <a:rPr lang="zh-CN" altLang="en-US" dirty="0"/>
              <a:t>单击此处编辑母版标题样式</a:t>
            </a:r>
          </a:p>
        </p:txBody>
      </p:sp>
      <p:sp>
        <p:nvSpPr>
          <p:cNvPr id="8" name="文本占位符 2"/>
          <p:cNvSpPr>
            <a:spLocks noGrp="1"/>
          </p:cNvSpPr>
          <p:nvPr>
            <p:ph type="body" sz="quarter" idx="13"/>
          </p:nvPr>
        </p:nvSpPr>
        <p:spPr>
          <a:xfrm>
            <a:off x="12192000" y="11250487"/>
            <a:ext cx="10512425" cy="2087687"/>
          </a:xfrm>
          <a:prstGeom prst="rect">
            <a:avLst/>
          </a:prstGeom>
        </p:spPr>
        <p:txBody>
          <a:bodyPr anchor="b"/>
          <a:lstStyle>
            <a:lvl1pPr algn="r">
              <a:lnSpc>
                <a:spcPts val="700"/>
              </a:lnSpc>
              <a:defRPr sz="2300" i="1">
                <a:effectLst/>
              </a:defRPr>
            </a:lvl1pPr>
          </a:lstStyle>
          <a:p>
            <a:pPr lvl="0"/>
            <a:endParaRPr lang="zh-CN" altLang="en-US" dirty="0"/>
          </a:p>
        </p:txBody>
      </p:sp>
    </p:spTree>
    <p:extLst>
      <p:ext uri="{BB962C8B-B14F-4D97-AF65-F5344CB8AC3E}">
        <p14:creationId xmlns:p14="http://schemas.microsoft.com/office/powerpoint/2010/main" val="447191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内容与标题">
    <p:spTree>
      <p:nvGrpSpPr>
        <p:cNvPr id="1" name=""/>
        <p:cNvGrpSpPr/>
        <p:nvPr/>
      </p:nvGrpSpPr>
      <p:grpSpPr>
        <a:xfrm>
          <a:off x="0" y="0"/>
          <a:ext cx="0" cy="0"/>
          <a:chOff x="0" y="0"/>
          <a:chExt cx="0" cy="0"/>
        </a:xfrm>
      </p:grpSpPr>
      <p:sp>
        <p:nvSpPr>
          <p:cNvPr id="7" name="矩形 6"/>
          <p:cNvSpPr/>
          <p:nvPr userDrawn="1"/>
        </p:nvSpPr>
        <p:spPr bwMode="auto">
          <a:xfrm>
            <a:off x="12192000" y="0"/>
            <a:ext cx="12192000" cy="449263"/>
          </a:xfrm>
          <a:prstGeom prst="rect">
            <a:avLst/>
          </a:prstGeom>
          <a:solidFill>
            <a:srgbClr val="D9D9D9"/>
          </a:solidFill>
          <a:ln w="34925" cap="flat" cmpd="sng" algn="ctr">
            <a:noFill/>
            <a:prstDash val="solid"/>
            <a:miter lim="400000"/>
            <a:headEnd type="none" w="med" len="med"/>
            <a:tailEnd type="none" w="med" len="med"/>
          </a:ln>
          <a:effectLst/>
        </p:spPr>
        <p:txBody>
          <a:bodyPr lIns="53578" tIns="53578" rIns="53578" bIns="53578" anchor="ctr">
            <a:spAutoFit/>
          </a:bodyPr>
          <a:lstStyle/>
          <a:p>
            <a:pPr algn="ctr" eaLnBrk="1">
              <a:buClr>
                <a:srgbClr val="A29A85"/>
              </a:buClr>
            </a:pPr>
            <a:endParaRPr lang="zh-CN" altLang="en-US">
              <a:effectLst>
                <a:outerShdw blurRad="38100" dist="38100" dir="2700000" algn="tl">
                  <a:srgbClr val="FFFFFF"/>
                </a:outerShdw>
              </a:effectLst>
            </a:endParaRPr>
          </a:p>
        </p:txBody>
      </p:sp>
      <p:sp>
        <p:nvSpPr>
          <p:cNvPr id="8" name="矩形 7"/>
          <p:cNvSpPr/>
          <p:nvPr userDrawn="1"/>
        </p:nvSpPr>
        <p:spPr bwMode="auto">
          <a:xfrm>
            <a:off x="0" y="0"/>
            <a:ext cx="12192000" cy="449263"/>
          </a:xfrm>
          <a:prstGeom prst="rect">
            <a:avLst/>
          </a:prstGeom>
          <a:solidFill>
            <a:srgbClr val="A40000"/>
          </a:solidFill>
          <a:ln w="34925" cap="flat" cmpd="sng" algn="ctr">
            <a:noFill/>
            <a:prstDash val="solid"/>
            <a:miter lim="400000"/>
            <a:headEnd type="none" w="med" len="med"/>
            <a:tailEnd type="none" w="med" len="med"/>
          </a:ln>
          <a:effectLst/>
        </p:spPr>
        <p:txBody>
          <a:bodyPr lIns="53578" tIns="53578" rIns="53578" bIns="53578" anchor="ctr">
            <a:spAutoFit/>
          </a:bodyPr>
          <a:lstStyle/>
          <a:p>
            <a:pPr algn="ctr" eaLnBrk="1">
              <a:buClr>
                <a:srgbClr val="A29A85"/>
              </a:buClr>
            </a:pPr>
            <a:endParaRPr lang="zh-CN" altLang="en-US">
              <a:effectLst>
                <a:outerShdw blurRad="38100" dist="38100" dir="2700000" algn="tl">
                  <a:srgbClr val="FFFFFF"/>
                </a:outerShdw>
              </a:effectLst>
            </a:endParaRPr>
          </a:p>
        </p:txBody>
      </p:sp>
      <p:sp>
        <p:nvSpPr>
          <p:cNvPr id="20" name="标题 1"/>
          <p:cNvSpPr>
            <a:spLocks noGrp="1"/>
          </p:cNvSpPr>
          <p:nvPr>
            <p:ph type="title"/>
          </p:nvPr>
        </p:nvSpPr>
        <p:spPr>
          <a:xfrm>
            <a:off x="0" y="377280"/>
            <a:ext cx="24384000" cy="1656308"/>
          </a:xfrm>
          <a:solidFill>
            <a:srgbClr val="FAFAFA"/>
          </a:solidFill>
        </p:spPr>
        <p:txBody>
          <a:bodyPr/>
          <a:lstStyle>
            <a:lvl1pPr algn="ctr">
              <a:defRPr sz="7700" b="1">
                <a:solidFill>
                  <a:srgbClr val="A40000"/>
                </a:solidFill>
                <a:effectLst/>
              </a:defRPr>
            </a:lvl1pPr>
          </a:lstStyle>
          <a:p>
            <a:r>
              <a:rPr lang="zh-CN" altLang="en-US" dirty="0"/>
              <a:t>单击此处编辑母版标题样式</a:t>
            </a:r>
          </a:p>
        </p:txBody>
      </p:sp>
      <p:sp>
        <p:nvSpPr>
          <p:cNvPr id="21" name="内容占位符 17"/>
          <p:cNvSpPr>
            <a:spLocks noGrp="1"/>
          </p:cNvSpPr>
          <p:nvPr>
            <p:ph sz="quarter" idx="15"/>
          </p:nvPr>
        </p:nvSpPr>
        <p:spPr>
          <a:xfrm>
            <a:off x="1606549" y="2041821"/>
            <a:ext cx="6903518" cy="1647825"/>
          </a:xfrm>
          <a:prstGeom prst="rect">
            <a:avLst/>
          </a:prstGeom>
        </p:spPr>
        <p:txBody>
          <a:bodyPr anchor="t"/>
          <a:lstStyle>
            <a:lvl1pPr marL="0" indent="0" algn="ctr">
              <a:lnSpc>
                <a:spcPct val="100000"/>
              </a:lnSpc>
              <a:buClr>
                <a:srgbClr val="286FB7"/>
              </a:buClr>
              <a:buSzPct val="50000"/>
              <a:buFontTx/>
              <a:buNone/>
              <a:defRPr sz="4300" b="0" i="0" baseline="0">
                <a:effectLst/>
                <a:latin typeface="Calibri" charset="0"/>
                <a:ea typeface="华文楷体" charset="-122"/>
                <a:cs typeface="宋体" charset="-122"/>
              </a:defRPr>
            </a:lvl1pPr>
            <a:lvl2pPr marL="457200" indent="-457200" algn="just">
              <a:lnSpc>
                <a:spcPct val="100000"/>
              </a:lnSpc>
              <a:buSzPct val="80000"/>
              <a:buFont typeface="ZapfDingbatsITC" charset="0"/>
              <a:buChar char="✦"/>
              <a:defRPr sz="4300">
                <a:effectLst/>
                <a:latin typeface="Baskerville" charset="0"/>
                <a:ea typeface="Baskerville" charset="0"/>
                <a:cs typeface="Baskerville" charset="0"/>
              </a:defRPr>
            </a:lvl2pPr>
            <a:lvl3pPr marL="457200" indent="-457200" algn="just">
              <a:lnSpc>
                <a:spcPct val="100000"/>
              </a:lnSpc>
              <a:buSzPct val="80000"/>
              <a:buFont typeface="ZapfDingbatsITC" charset="0"/>
              <a:buChar char="✦"/>
              <a:defRPr sz="4300">
                <a:effectLst/>
                <a:latin typeface="Baskerville" charset="0"/>
                <a:ea typeface="Baskerville" charset="0"/>
                <a:cs typeface="Baskerville" charset="0"/>
              </a:defRPr>
            </a:lvl3pPr>
            <a:lvl4pPr marL="457200" indent="-457200" algn="just">
              <a:lnSpc>
                <a:spcPct val="100000"/>
              </a:lnSpc>
              <a:buSzPct val="80000"/>
              <a:buFont typeface="ZapfDingbatsITC" charset="0"/>
              <a:buChar char="✦"/>
              <a:defRPr sz="4300">
                <a:effectLst/>
                <a:latin typeface="Baskerville" charset="0"/>
                <a:ea typeface="Baskerville" charset="0"/>
                <a:cs typeface="Baskerville" charset="0"/>
              </a:defRPr>
            </a:lvl4pPr>
            <a:lvl5pPr marL="457200" indent="-457200" algn="just">
              <a:lnSpc>
                <a:spcPct val="100000"/>
              </a:lnSpc>
              <a:buSzPct val="80000"/>
              <a:buFont typeface="ZapfDingbatsITC" charset="0"/>
              <a:buChar char="✦"/>
              <a:defRPr sz="4300">
                <a:effectLst/>
                <a:latin typeface="Baskerville" charset="0"/>
                <a:ea typeface="Baskerville" charset="0"/>
                <a:cs typeface="Baskerville" charset="0"/>
              </a:defRPr>
            </a:lvl5pPr>
          </a:lstStyle>
          <a:p>
            <a:pPr lvl="0"/>
            <a:r>
              <a:rPr lang="zh-CN" altLang="en-US" dirty="0"/>
              <a:t>单击此处编辑母版文本样式</a:t>
            </a:r>
            <a:endParaRPr lang="en-US" altLang="zh-CN" dirty="0"/>
          </a:p>
        </p:txBody>
      </p:sp>
      <p:sp>
        <p:nvSpPr>
          <p:cNvPr id="24" name="内容占位符 17"/>
          <p:cNvSpPr>
            <a:spLocks noGrp="1"/>
          </p:cNvSpPr>
          <p:nvPr>
            <p:ph sz="quarter" idx="16"/>
          </p:nvPr>
        </p:nvSpPr>
        <p:spPr>
          <a:xfrm>
            <a:off x="8740241" y="2041820"/>
            <a:ext cx="6903518" cy="1647825"/>
          </a:xfrm>
          <a:prstGeom prst="rect">
            <a:avLst/>
          </a:prstGeom>
        </p:spPr>
        <p:txBody>
          <a:bodyPr anchor="t"/>
          <a:lstStyle>
            <a:lvl1pPr marL="0" indent="0" algn="ctr">
              <a:lnSpc>
                <a:spcPct val="100000"/>
              </a:lnSpc>
              <a:buClr>
                <a:srgbClr val="286FB7"/>
              </a:buClr>
              <a:buSzPct val="50000"/>
              <a:buFontTx/>
              <a:buNone/>
              <a:defRPr sz="4300" b="0" i="0" baseline="0">
                <a:effectLst/>
                <a:latin typeface="Calibri" charset="0"/>
                <a:ea typeface="华文楷体" charset="-122"/>
                <a:cs typeface="宋体" charset="-122"/>
              </a:defRPr>
            </a:lvl1pPr>
            <a:lvl2pPr marL="457200" indent="-457200" algn="just">
              <a:lnSpc>
                <a:spcPct val="100000"/>
              </a:lnSpc>
              <a:buSzPct val="80000"/>
              <a:buFont typeface="ZapfDingbatsITC" charset="0"/>
              <a:buChar char="✦"/>
              <a:defRPr sz="4300">
                <a:effectLst/>
                <a:latin typeface="Baskerville" charset="0"/>
                <a:ea typeface="Baskerville" charset="0"/>
                <a:cs typeface="Baskerville" charset="0"/>
              </a:defRPr>
            </a:lvl2pPr>
            <a:lvl3pPr marL="457200" indent="-457200" algn="just">
              <a:lnSpc>
                <a:spcPct val="100000"/>
              </a:lnSpc>
              <a:buSzPct val="80000"/>
              <a:buFont typeface="ZapfDingbatsITC" charset="0"/>
              <a:buChar char="✦"/>
              <a:defRPr sz="4300">
                <a:effectLst/>
                <a:latin typeface="Baskerville" charset="0"/>
                <a:ea typeface="Baskerville" charset="0"/>
                <a:cs typeface="Baskerville" charset="0"/>
              </a:defRPr>
            </a:lvl3pPr>
            <a:lvl4pPr marL="457200" indent="-457200" algn="just">
              <a:lnSpc>
                <a:spcPct val="100000"/>
              </a:lnSpc>
              <a:buSzPct val="80000"/>
              <a:buFont typeface="ZapfDingbatsITC" charset="0"/>
              <a:buChar char="✦"/>
              <a:defRPr sz="4300">
                <a:effectLst/>
                <a:latin typeface="Baskerville" charset="0"/>
                <a:ea typeface="Baskerville" charset="0"/>
                <a:cs typeface="Baskerville" charset="0"/>
              </a:defRPr>
            </a:lvl4pPr>
            <a:lvl5pPr marL="457200" indent="-457200" algn="just">
              <a:lnSpc>
                <a:spcPct val="100000"/>
              </a:lnSpc>
              <a:buSzPct val="80000"/>
              <a:buFont typeface="ZapfDingbatsITC" charset="0"/>
              <a:buChar char="✦"/>
              <a:defRPr sz="4300">
                <a:effectLst/>
                <a:latin typeface="Baskerville" charset="0"/>
                <a:ea typeface="Baskerville" charset="0"/>
                <a:cs typeface="Baskerville" charset="0"/>
              </a:defRPr>
            </a:lvl5pPr>
          </a:lstStyle>
          <a:p>
            <a:pPr lvl="0"/>
            <a:r>
              <a:rPr lang="zh-CN" altLang="en-US" dirty="0"/>
              <a:t>单击此处编辑母版文本样式</a:t>
            </a:r>
            <a:endParaRPr lang="en-US" altLang="zh-CN" dirty="0"/>
          </a:p>
        </p:txBody>
      </p:sp>
      <p:sp>
        <p:nvSpPr>
          <p:cNvPr id="25" name="内容占位符 17"/>
          <p:cNvSpPr>
            <a:spLocks noGrp="1"/>
          </p:cNvSpPr>
          <p:nvPr>
            <p:ph sz="quarter" idx="17"/>
          </p:nvPr>
        </p:nvSpPr>
        <p:spPr>
          <a:xfrm>
            <a:off x="15800907" y="2033588"/>
            <a:ext cx="6903518" cy="1647825"/>
          </a:xfrm>
          <a:prstGeom prst="rect">
            <a:avLst/>
          </a:prstGeom>
        </p:spPr>
        <p:txBody>
          <a:bodyPr anchor="t"/>
          <a:lstStyle>
            <a:lvl1pPr marL="0" indent="0" algn="ctr">
              <a:lnSpc>
                <a:spcPct val="100000"/>
              </a:lnSpc>
              <a:buClr>
                <a:srgbClr val="286FB7"/>
              </a:buClr>
              <a:buSzPct val="50000"/>
              <a:buFontTx/>
              <a:buNone/>
              <a:defRPr sz="4300" b="0" i="0" baseline="0">
                <a:effectLst/>
                <a:latin typeface="Calibri" charset="0"/>
                <a:ea typeface="华文楷体" charset="-122"/>
                <a:cs typeface="宋体" charset="-122"/>
              </a:defRPr>
            </a:lvl1pPr>
            <a:lvl2pPr marL="457200" indent="-457200" algn="just">
              <a:lnSpc>
                <a:spcPct val="100000"/>
              </a:lnSpc>
              <a:buSzPct val="80000"/>
              <a:buFont typeface="ZapfDingbatsITC" charset="0"/>
              <a:buChar char="✦"/>
              <a:defRPr sz="4300">
                <a:effectLst/>
                <a:latin typeface="Baskerville" charset="0"/>
                <a:ea typeface="Baskerville" charset="0"/>
                <a:cs typeface="Baskerville" charset="0"/>
              </a:defRPr>
            </a:lvl2pPr>
            <a:lvl3pPr marL="457200" indent="-457200" algn="just">
              <a:lnSpc>
                <a:spcPct val="100000"/>
              </a:lnSpc>
              <a:buSzPct val="80000"/>
              <a:buFont typeface="ZapfDingbatsITC" charset="0"/>
              <a:buChar char="✦"/>
              <a:defRPr sz="4300">
                <a:effectLst/>
                <a:latin typeface="Baskerville" charset="0"/>
                <a:ea typeface="Baskerville" charset="0"/>
                <a:cs typeface="Baskerville" charset="0"/>
              </a:defRPr>
            </a:lvl3pPr>
            <a:lvl4pPr marL="457200" indent="-457200" algn="just">
              <a:lnSpc>
                <a:spcPct val="100000"/>
              </a:lnSpc>
              <a:buSzPct val="80000"/>
              <a:buFont typeface="ZapfDingbatsITC" charset="0"/>
              <a:buChar char="✦"/>
              <a:defRPr sz="4300">
                <a:effectLst/>
                <a:latin typeface="Baskerville" charset="0"/>
                <a:ea typeface="Baskerville" charset="0"/>
                <a:cs typeface="Baskerville" charset="0"/>
              </a:defRPr>
            </a:lvl4pPr>
            <a:lvl5pPr marL="457200" indent="-457200" algn="just">
              <a:lnSpc>
                <a:spcPct val="100000"/>
              </a:lnSpc>
              <a:buSzPct val="80000"/>
              <a:buFont typeface="ZapfDingbatsITC" charset="0"/>
              <a:buChar char="✦"/>
              <a:defRPr sz="4300">
                <a:effectLst/>
                <a:latin typeface="Baskerville" charset="0"/>
                <a:ea typeface="Baskerville" charset="0"/>
                <a:cs typeface="Baskerville" charset="0"/>
              </a:defRPr>
            </a:lvl5pPr>
          </a:lstStyle>
          <a:p>
            <a:pPr lvl="0"/>
            <a:r>
              <a:rPr lang="zh-CN" altLang="en-US" dirty="0"/>
              <a:t>单击此处编辑母版文本样式</a:t>
            </a:r>
            <a:endParaRPr lang="en-US" altLang="zh-CN" dirty="0"/>
          </a:p>
        </p:txBody>
      </p:sp>
      <p:sp>
        <p:nvSpPr>
          <p:cNvPr id="10" name="文本占位符 2"/>
          <p:cNvSpPr>
            <a:spLocks noGrp="1"/>
          </p:cNvSpPr>
          <p:nvPr>
            <p:ph type="body" sz="quarter" idx="13"/>
          </p:nvPr>
        </p:nvSpPr>
        <p:spPr>
          <a:xfrm>
            <a:off x="12192000" y="11250487"/>
            <a:ext cx="10512425" cy="2087687"/>
          </a:xfrm>
          <a:prstGeom prst="rect">
            <a:avLst/>
          </a:prstGeom>
        </p:spPr>
        <p:txBody>
          <a:bodyPr anchor="b"/>
          <a:lstStyle>
            <a:lvl1pPr algn="r">
              <a:lnSpc>
                <a:spcPts val="700"/>
              </a:lnSpc>
              <a:defRPr sz="2300" i="1">
                <a:effectLst/>
              </a:defRPr>
            </a:lvl1pPr>
          </a:lstStyle>
          <a:p>
            <a:pPr lvl="0"/>
            <a:endParaRPr lang="zh-CN" altLang="en-US" dirty="0"/>
          </a:p>
        </p:txBody>
      </p:sp>
    </p:spTree>
    <p:extLst>
      <p:ext uri="{BB962C8B-B14F-4D97-AF65-F5344CB8AC3E}">
        <p14:creationId xmlns:p14="http://schemas.microsoft.com/office/powerpoint/2010/main" val="1457480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Rectangle 6"/>
          <p:cNvSpPr/>
          <p:nvPr userDrawn="1"/>
        </p:nvSpPr>
        <p:spPr>
          <a:xfrm>
            <a:off x="1008063" y="7259638"/>
            <a:ext cx="3671887" cy="287337"/>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w="88900">
            <a:solidFill>
              <a:srgbClr val="A40000">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ZA" sz="7200" dirty="0">
              <a:latin typeface="+mj-lt"/>
            </a:endParaRPr>
          </a:p>
        </p:txBody>
      </p:sp>
      <p:sp>
        <p:nvSpPr>
          <p:cNvPr id="8" name="矩形 7"/>
          <p:cNvSpPr/>
          <p:nvPr userDrawn="1"/>
        </p:nvSpPr>
        <p:spPr bwMode="auto">
          <a:xfrm>
            <a:off x="12192000" y="0"/>
            <a:ext cx="12192000" cy="449263"/>
          </a:xfrm>
          <a:prstGeom prst="rect">
            <a:avLst/>
          </a:prstGeom>
          <a:solidFill>
            <a:srgbClr val="D9D9D9"/>
          </a:solidFill>
          <a:ln w="34925" cap="flat" cmpd="sng" algn="ctr">
            <a:noFill/>
            <a:prstDash val="solid"/>
            <a:miter lim="400000"/>
            <a:headEnd type="none" w="med" len="med"/>
            <a:tailEnd type="none" w="med" len="med"/>
          </a:ln>
          <a:effectLst/>
        </p:spPr>
        <p:txBody>
          <a:bodyPr lIns="53578" tIns="53578" rIns="53578" bIns="53578" anchor="ctr">
            <a:spAutoFit/>
          </a:bodyPr>
          <a:lstStyle/>
          <a:p>
            <a:pPr algn="ctr" eaLnBrk="1">
              <a:buClr>
                <a:srgbClr val="A29A85"/>
              </a:buClr>
            </a:pPr>
            <a:endParaRPr lang="zh-CN" altLang="en-US">
              <a:effectLst>
                <a:outerShdw blurRad="38100" dist="38100" dir="2700000" algn="tl">
                  <a:srgbClr val="FFFFFF"/>
                </a:outerShdw>
              </a:effectLst>
            </a:endParaRPr>
          </a:p>
        </p:txBody>
      </p:sp>
      <p:sp>
        <p:nvSpPr>
          <p:cNvPr id="9" name="矩形 8"/>
          <p:cNvSpPr/>
          <p:nvPr userDrawn="1"/>
        </p:nvSpPr>
        <p:spPr bwMode="auto">
          <a:xfrm>
            <a:off x="0" y="0"/>
            <a:ext cx="12192000" cy="449263"/>
          </a:xfrm>
          <a:prstGeom prst="rect">
            <a:avLst/>
          </a:prstGeom>
          <a:solidFill>
            <a:srgbClr val="A40000"/>
          </a:solidFill>
          <a:ln w="34925" cap="flat" cmpd="sng" algn="ctr">
            <a:noFill/>
            <a:prstDash val="solid"/>
            <a:miter lim="400000"/>
            <a:headEnd type="none" w="med" len="med"/>
            <a:tailEnd type="none" w="med" len="med"/>
          </a:ln>
          <a:effectLst/>
        </p:spPr>
        <p:txBody>
          <a:bodyPr lIns="53578" tIns="53578" rIns="53578" bIns="53578" anchor="ctr">
            <a:spAutoFit/>
          </a:bodyPr>
          <a:lstStyle/>
          <a:p>
            <a:pPr algn="ctr" eaLnBrk="1">
              <a:buClr>
                <a:srgbClr val="A29A85"/>
              </a:buClr>
            </a:pPr>
            <a:endParaRPr lang="zh-CN" altLang="en-US">
              <a:effectLst>
                <a:outerShdw blurRad="38100" dist="38100" dir="2700000" algn="tl">
                  <a:srgbClr val="FFFFFF"/>
                </a:outerShdw>
              </a:effectLst>
            </a:endParaRPr>
          </a:p>
        </p:txBody>
      </p:sp>
      <p:sp>
        <p:nvSpPr>
          <p:cNvPr id="5" name="Text Placeholder 8"/>
          <p:cNvSpPr>
            <a:spLocks noGrp="1"/>
          </p:cNvSpPr>
          <p:nvPr>
            <p:ph type="body" sz="quarter" idx="17"/>
          </p:nvPr>
        </p:nvSpPr>
        <p:spPr>
          <a:xfrm>
            <a:off x="863600" y="7942864"/>
            <a:ext cx="3960000" cy="720000"/>
          </a:xfrm>
        </p:spPr>
        <p:txBody>
          <a:bodyPr/>
          <a:lstStyle>
            <a:lvl1pPr marL="0" indent="0" algn="ctr">
              <a:lnSpc>
                <a:spcPct val="100000"/>
              </a:lnSpc>
              <a:buFont typeface="Arial" panose="020B0604020202020204" pitchFamily="34" charset="0"/>
              <a:buNone/>
              <a:defRPr sz="4300" b="0" baseline="0">
                <a:solidFill>
                  <a:schemeClr val="tx1"/>
                </a:solidFill>
                <a:effectLst/>
                <a:latin typeface="Calibri" charset="0"/>
                <a:ea typeface="华文楷体" charset="-122"/>
              </a:defRPr>
            </a:lvl1pPr>
          </a:lstStyle>
          <a:p>
            <a:pPr lvl="0"/>
            <a:r>
              <a:rPr lang="zh-CN" altLang="en-US" dirty="0"/>
              <a:t>单击此处编辑母版文本样式</a:t>
            </a:r>
          </a:p>
        </p:txBody>
      </p:sp>
      <p:sp>
        <p:nvSpPr>
          <p:cNvPr id="6" name="内容占位符 5"/>
          <p:cNvSpPr>
            <a:spLocks noGrp="1"/>
          </p:cNvSpPr>
          <p:nvPr>
            <p:ph sz="quarter" idx="51"/>
          </p:nvPr>
        </p:nvSpPr>
        <p:spPr>
          <a:xfrm>
            <a:off x="1008063" y="4080585"/>
            <a:ext cx="3671887" cy="2952750"/>
          </a:xfrm>
        </p:spPr>
        <p:txBody>
          <a:bodyPr anchor="t"/>
          <a:lstStyle>
            <a:lvl1pPr>
              <a:lnSpc>
                <a:spcPct val="100000"/>
              </a:lnSpc>
              <a:defRPr sz="4300" baseline="0">
                <a:effectLst/>
                <a:latin typeface="Calibri" charset="0"/>
                <a:ea typeface="华文楷体" charset="-122"/>
              </a:defRPr>
            </a:lvl1pPr>
            <a:lvl2pPr>
              <a:defRPr sz="4300" baseline="0">
                <a:effectLst/>
                <a:latin typeface="Calibri" charset="0"/>
                <a:ea typeface="华文楷体" charset="-122"/>
              </a:defRPr>
            </a:lvl2pPr>
            <a:lvl3pPr>
              <a:defRPr sz="4300" baseline="0">
                <a:effectLst/>
                <a:latin typeface="Calibri" charset="0"/>
                <a:ea typeface="华文楷体" charset="-122"/>
              </a:defRPr>
            </a:lvl3pPr>
            <a:lvl4pPr>
              <a:lnSpc>
                <a:spcPct val="100000"/>
              </a:lnSpc>
              <a:defRPr sz="4300" baseline="0">
                <a:effectLst/>
                <a:latin typeface="Calibri" charset="0"/>
                <a:ea typeface="华文楷体" charset="-122"/>
              </a:defRPr>
            </a:lvl4pPr>
            <a:lvl5pPr>
              <a:defRPr sz="4300" baseline="0">
                <a:effectLst/>
                <a:latin typeface="Calibri" charset="0"/>
                <a:ea typeface="华文楷体"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5" name="标题 1"/>
          <p:cNvSpPr>
            <a:spLocks noGrp="1"/>
          </p:cNvSpPr>
          <p:nvPr>
            <p:ph type="title"/>
          </p:nvPr>
        </p:nvSpPr>
        <p:spPr>
          <a:xfrm>
            <a:off x="0" y="377280"/>
            <a:ext cx="24384000" cy="1656308"/>
          </a:xfrm>
          <a:solidFill>
            <a:srgbClr val="FAFAFA"/>
          </a:solidFill>
        </p:spPr>
        <p:txBody>
          <a:bodyPr/>
          <a:lstStyle>
            <a:lvl1pPr algn="ctr">
              <a:defRPr sz="7700" b="1">
                <a:solidFill>
                  <a:srgbClr val="A40000"/>
                </a:solidFill>
                <a:effectLst/>
              </a:defRPr>
            </a:lvl1pPr>
          </a:lstStyle>
          <a:p>
            <a:r>
              <a:rPr lang="zh-CN" altLang="en-US" dirty="0"/>
              <a:t>单击此处编辑母版标题样式</a:t>
            </a:r>
          </a:p>
        </p:txBody>
      </p:sp>
      <p:sp>
        <p:nvSpPr>
          <p:cNvPr id="16" name="内容占位符 17"/>
          <p:cNvSpPr>
            <a:spLocks noGrp="1"/>
          </p:cNvSpPr>
          <p:nvPr>
            <p:ph sz="quarter" idx="15"/>
          </p:nvPr>
        </p:nvSpPr>
        <p:spPr>
          <a:xfrm>
            <a:off x="1606548" y="2041821"/>
            <a:ext cx="10585451" cy="1647825"/>
          </a:xfrm>
          <a:prstGeom prst="rect">
            <a:avLst/>
          </a:prstGeom>
        </p:spPr>
        <p:txBody>
          <a:bodyPr anchor="t"/>
          <a:lstStyle>
            <a:lvl1pPr marL="0" indent="0" algn="ctr">
              <a:lnSpc>
                <a:spcPct val="100000"/>
              </a:lnSpc>
              <a:buClr>
                <a:srgbClr val="286FB7"/>
              </a:buClr>
              <a:buSzPct val="50000"/>
              <a:buFontTx/>
              <a:buNone/>
              <a:defRPr sz="4300" b="0" i="0" baseline="0">
                <a:effectLst/>
                <a:latin typeface="Calibri" charset="0"/>
                <a:ea typeface="华文楷体" charset="-122"/>
                <a:cs typeface="宋体" charset="-122"/>
              </a:defRPr>
            </a:lvl1pPr>
            <a:lvl2pPr marL="457200" indent="-457200" algn="just">
              <a:lnSpc>
                <a:spcPct val="100000"/>
              </a:lnSpc>
              <a:buSzPct val="80000"/>
              <a:buFont typeface="ZapfDingbatsITC" charset="0"/>
              <a:buChar char="✦"/>
              <a:defRPr sz="4300">
                <a:effectLst/>
                <a:latin typeface="Baskerville" charset="0"/>
                <a:ea typeface="Baskerville" charset="0"/>
                <a:cs typeface="Baskerville" charset="0"/>
              </a:defRPr>
            </a:lvl2pPr>
            <a:lvl3pPr marL="457200" indent="-457200" algn="just">
              <a:lnSpc>
                <a:spcPct val="100000"/>
              </a:lnSpc>
              <a:buSzPct val="80000"/>
              <a:buFont typeface="ZapfDingbatsITC" charset="0"/>
              <a:buChar char="✦"/>
              <a:defRPr sz="4300">
                <a:effectLst/>
                <a:latin typeface="Baskerville" charset="0"/>
                <a:ea typeface="Baskerville" charset="0"/>
                <a:cs typeface="Baskerville" charset="0"/>
              </a:defRPr>
            </a:lvl3pPr>
            <a:lvl4pPr marL="457200" indent="-457200" algn="just">
              <a:lnSpc>
                <a:spcPct val="100000"/>
              </a:lnSpc>
              <a:buSzPct val="80000"/>
              <a:buFont typeface="ZapfDingbatsITC" charset="0"/>
              <a:buChar char="✦"/>
              <a:defRPr sz="4300">
                <a:effectLst/>
                <a:latin typeface="Baskerville" charset="0"/>
                <a:ea typeface="Baskerville" charset="0"/>
                <a:cs typeface="Baskerville" charset="0"/>
              </a:defRPr>
            </a:lvl4pPr>
            <a:lvl5pPr marL="457200" indent="-457200" algn="just">
              <a:lnSpc>
                <a:spcPct val="100000"/>
              </a:lnSpc>
              <a:buSzPct val="80000"/>
              <a:buFont typeface="ZapfDingbatsITC" charset="0"/>
              <a:buChar char="✦"/>
              <a:defRPr sz="4300">
                <a:effectLst/>
                <a:latin typeface="Baskerville" charset="0"/>
                <a:ea typeface="Baskerville" charset="0"/>
                <a:cs typeface="Baskerville" charset="0"/>
              </a:defRPr>
            </a:lvl5pPr>
          </a:lstStyle>
          <a:p>
            <a:pPr lvl="0"/>
            <a:r>
              <a:rPr lang="zh-CN" altLang="en-US" dirty="0"/>
              <a:t>单击此处编辑母版文本样式</a:t>
            </a:r>
            <a:endParaRPr lang="en-US" altLang="zh-CN" dirty="0"/>
          </a:p>
        </p:txBody>
      </p:sp>
      <p:sp>
        <p:nvSpPr>
          <p:cNvPr id="11" name="文本占位符 2"/>
          <p:cNvSpPr>
            <a:spLocks noGrp="1"/>
          </p:cNvSpPr>
          <p:nvPr>
            <p:ph type="body" sz="quarter" idx="13"/>
          </p:nvPr>
        </p:nvSpPr>
        <p:spPr>
          <a:xfrm>
            <a:off x="12192000" y="11250487"/>
            <a:ext cx="10512425" cy="2087687"/>
          </a:xfrm>
          <a:prstGeom prst="rect">
            <a:avLst/>
          </a:prstGeom>
        </p:spPr>
        <p:txBody>
          <a:bodyPr anchor="b"/>
          <a:lstStyle>
            <a:lvl1pPr algn="r">
              <a:lnSpc>
                <a:spcPts val="700"/>
              </a:lnSpc>
              <a:defRPr sz="2300" i="1">
                <a:effectLst/>
              </a:defRPr>
            </a:lvl1pPr>
          </a:lstStyle>
          <a:p>
            <a:pPr lvl="0"/>
            <a:endParaRPr lang="zh-CN" altLang="en-US" dirty="0"/>
          </a:p>
        </p:txBody>
      </p:sp>
    </p:spTree>
    <p:extLst>
      <p:ext uri="{BB962C8B-B14F-4D97-AF65-F5344CB8AC3E}">
        <p14:creationId xmlns:p14="http://schemas.microsoft.com/office/powerpoint/2010/main" val="1667949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12192000" y="11250487"/>
            <a:ext cx="10512425" cy="2087687"/>
          </a:xfrm>
          <a:prstGeom prst="rect">
            <a:avLst/>
          </a:prstGeom>
        </p:spPr>
        <p:txBody>
          <a:bodyPr anchor="b"/>
          <a:lstStyle>
            <a:lvl1pPr algn="r">
              <a:lnSpc>
                <a:spcPts val="700"/>
              </a:lnSpc>
              <a:defRPr sz="2300" i="1">
                <a:effectLst/>
              </a:defRPr>
            </a:lvl1pPr>
          </a:lstStyle>
          <a:p>
            <a:pPr lvl="0"/>
            <a:endParaRPr lang="zh-CN" altLang="en-US" dirty="0"/>
          </a:p>
        </p:txBody>
      </p:sp>
    </p:spTree>
    <p:extLst>
      <p:ext uri="{BB962C8B-B14F-4D97-AF65-F5344CB8AC3E}">
        <p14:creationId xmlns:p14="http://schemas.microsoft.com/office/powerpoint/2010/main" val="846952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bwMode="auto">
          <a:xfrm>
            <a:off x="671513" y="2895600"/>
            <a:ext cx="23040975" cy="245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p>
            <a:pPr lvl="0"/>
            <a:endParaRPr lang="x-none" altLang="x-none">
              <a:sym typeface="Baskerville" charset="0"/>
            </a:endParaRPr>
          </a:p>
        </p:txBody>
      </p:sp>
      <p:sp>
        <p:nvSpPr>
          <p:cNvPr id="7" name="Rectangle 4"/>
          <p:cNvSpPr>
            <a:spLocks noGrp="1"/>
          </p:cNvSpPr>
          <p:nvPr>
            <p:ph type="body" idx="1"/>
          </p:nvPr>
        </p:nvSpPr>
        <p:spPr bwMode="auto">
          <a:xfrm>
            <a:off x="7412038" y="8201025"/>
            <a:ext cx="9559925" cy="2141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p>
            <a:pPr lvl="0"/>
            <a:endParaRPr lang="x-none" altLang="x-none" dirty="0">
              <a:sym typeface="Baskerville" charset="0"/>
            </a:endParaRPr>
          </a:p>
        </p:txBody>
      </p:sp>
      <p:sp>
        <p:nvSpPr>
          <p:cNvPr id="11" name="内容占位符 5"/>
          <p:cNvSpPr txBox="1">
            <a:spLocks/>
          </p:cNvSpPr>
          <p:nvPr userDrawn="1"/>
        </p:nvSpPr>
        <p:spPr>
          <a:xfrm>
            <a:off x="0" y="13284200"/>
            <a:ext cx="1584325" cy="431800"/>
          </a:xfrm>
          <a:prstGeom prst="rect">
            <a:avLst/>
          </a:prstGeom>
        </p:spPr>
        <p:txBody>
          <a:bodyPr anchor="ctr"/>
          <a:lstStyle/>
          <a:p>
            <a:pPr>
              <a:spcBef>
                <a:spcPts val="3300"/>
              </a:spcBef>
              <a:buClr>
                <a:srgbClr val="A29A85"/>
              </a:buClr>
              <a:defRPr/>
            </a:pPr>
            <a:fld id="{2AA30B88-88C4-4E4D-8369-BF079CB84E86}" type="slidenum">
              <a:rPr kumimoji="1" lang="zh-CN" altLang="en-US" sz="2700" b="1">
                <a:solidFill>
                  <a:schemeClr val="bg1"/>
                </a:solidFill>
                <a:effectLst>
                  <a:outerShdw blurRad="38100" dist="38100" dir="2700000" algn="tl">
                    <a:srgbClr val="C0C0C0"/>
                  </a:outerShdw>
                </a:effectLst>
                <a:latin typeface="宋体" charset="-122"/>
                <a:ea typeface="宋体" charset="-122"/>
                <a:cs typeface="宋体" charset="-122"/>
              </a:rPr>
              <a:pPr>
                <a:spcBef>
                  <a:spcPts val="3300"/>
                </a:spcBef>
                <a:buClr>
                  <a:srgbClr val="A29A85"/>
                </a:buClr>
                <a:defRPr/>
              </a:pPr>
              <a:t>‹#›</a:t>
            </a:fld>
            <a:endParaRPr kumimoji="1" lang="zh-CN" altLang="en-US" sz="2700" b="1" dirty="0">
              <a:solidFill>
                <a:schemeClr val="bg1"/>
              </a:solidFill>
              <a:effectLst>
                <a:outerShdw blurRad="38100" dist="38100" dir="2700000" algn="tl">
                  <a:srgbClr val="C0C0C0"/>
                </a:outerShdw>
              </a:effectLst>
              <a:latin typeface="宋体" charset="-122"/>
              <a:ea typeface="宋体" charset="-122"/>
              <a:cs typeface="宋体" charset="-122"/>
            </a:endParaRPr>
          </a:p>
        </p:txBody>
      </p:sp>
    </p:spTree>
  </p:cSld>
  <p:clrMap bg1="lt1" tx1="dk1" bg2="lt2" tx2="dk2" accent1="accent1" accent2="accent2" accent3="accent3" accent4="accent4" accent5="accent5" accent6="accent6" hlink="hlink" folHlink="folHlink"/>
  <p:sldLayoutIdLst>
    <p:sldLayoutId id="2147484322" r:id="rId1"/>
    <p:sldLayoutId id="2147484306" r:id="rId2"/>
    <p:sldLayoutId id="2147484320" r:id="rId3"/>
    <p:sldLayoutId id="2147484308" r:id="rId4"/>
    <p:sldLayoutId id="2147484315" r:id="rId5"/>
    <p:sldLayoutId id="2147484309" r:id="rId6"/>
    <p:sldLayoutId id="2147484311" r:id="rId7"/>
    <p:sldLayoutId id="2147484312" r:id="rId8"/>
    <p:sldLayoutId id="2147484307" r:id="rId9"/>
    <p:sldLayoutId id="2147484317" r:id="rId10"/>
    <p:sldLayoutId id="2147484321" r:id="rId11"/>
  </p:sldLayoutIdLst>
  <p:hf sldNum="0" hdr="0" dt="0"/>
  <p:txStyles>
    <p:titleStyle>
      <a:lvl1pPr algn="ctr" defTabSz="803275" rtl="0" eaLnBrk="0" fontAlgn="base" hangingPunct="0">
        <a:lnSpc>
          <a:spcPct val="90000"/>
        </a:lnSpc>
        <a:spcBef>
          <a:spcPct val="0"/>
        </a:spcBef>
        <a:spcAft>
          <a:spcPct val="0"/>
        </a:spcAft>
        <a:buClr>
          <a:srgbClr val="A29A85"/>
        </a:buClr>
        <a:defRPr sz="11300" b="1" kern="1200">
          <a:solidFill>
            <a:schemeClr val="tx1"/>
          </a:solidFill>
          <a:latin typeface="Calibri" charset="0"/>
          <a:ea typeface="华文楷体" charset="-122"/>
          <a:cs typeface="华文楷体" charset="-122"/>
          <a:sym typeface="Baskerville" charset="0"/>
        </a:defRPr>
      </a:lvl1pPr>
      <a:lvl2pPr algn="ctr" defTabSz="803275" rtl="0" eaLnBrk="0" fontAlgn="base" hangingPunct="0">
        <a:lnSpc>
          <a:spcPct val="90000"/>
        </a:lnSpc>
        <a:spcBef>
          <a:spcPct val="0"/>
        </a:spcBef>
        <a:spcAft>
          <a:spcPct val="0"/>
        </a:spcAft>
        <a:buClr>
          <a:srgbClr val="A29A85"/>
        </a:buClr>
        <a:defRPr sz="11300" b="1">
          <a:solidFill>
            <a:srgbClr val="286FB7"/>
          </a:solidFill>
          <a:effectLst>
            <a:outerShdw blurRad="38100" dist="38100" dir="2700000" algn="tl">
              <a:srgbClr val="C0C0C0"/>
            </a:outerShdw>
          </a:effectLst>
          <a:latin typeface="Calibri" charset="0"/>
          <a:ea typeface="华文楷体" charset="-122"/>
          <a:cs typeface="华文楷体" charset="-122"/>
          <a:sym typeface="Baskerville" charset="0"/>
        </a:defRPr>
      </a:lvl2pPr>
      <a:lvl3pPr algn="ctr" defTabSz="803275" rtl="0" eaLnBrk="0" fontAlgn="base" hangingPunct="0">
        <a:lnSpc>
          <a:spcPct val="90000"/>
        </a:lnSpc>
        <a:spcBef>
          <a:spcPct val="0"/>
        </a:spcBef>
        <a:spcAft>
          <a:spcPct val="0"/>
        </a:spcAft>
        <a:buClr>
          <a:srgbClr val="A29A85"/>
        </a:buClr>
        <a:defRPr sz="11300" b="1">
          <a:solidFill>
            <a:srgbClr val="286FB7"/>
          </a:solidFill>
          <a:effectLst>
            <a:outerShdw blurRad="38100" dist="38100" dir="2700000" algn="tl">
              <a:srgbClr val="C0C0C0"/>
            </a:outerShdw>
          </a:effectLst>
          <a:latin typeface="Calibri" charset="0"/>
          <a:ea typeface="华文楷体" charset="-122"/>
          <a:cs typeface="华文楷体" charset="-122"/>
          <a:sym typeface="Baskerville" charset="0"/>
        </a:defRPr>
      </a:lvl3pPr>
      <a:lvl4pPr algn="ctr" defTabSz="803275" rtl="0" eaLnBrk="0" fontAlgn="base" hangingPunct="0">
        <a:lnSpc>
          <a:spcPct val="90000"/>
        </a:lnSpc>
        <a:spcBef>
          <a:spcPct val="0"/>
        </a:spcBef>
        <a:spcAft>
          <a:spcPct val="0"/>
        </a:spcAft>
        <a:buClr>
          <a:srgbClr val="A29A85"/>
        </a:buClr>
        <a:defRPr sz="11300" b="1">
          <a:solidFill>
            <a:srgbClr val="286FB7"/>
          </a:solidFill>
          <a:effectLst>
            <a:outerShdw blurRad="38100" dist="38100" dir="2700000" algn="tl">
              <a:srgbClr val="C0C0C0"/>
            </a:outerShdw>
          </a:effectLst>
          <a:latin typeface="Calibri" charset="0"/>
          <a:ea typeface="华文楷体" charset="-122"/>
          <a:cs typeface="华文楷体" charset="-122"/>
          <a:sym typeface="Baskerville" charset="0"/>
        </a:defRPr>
      </a:lvl4pPr>
      <a:lvl5pPr algn="ctr" defTabSz="803275" rtl="0" eaLnBrk="0" fontAlgn="base" hangingPunct="0">
        <a:lnSpc>
          <a:spcPct val="90000"/>
        </a:lnSpc>
        <a:spcBef>
          <a:spcPct val="0"/>
        </a:spcBef>
        <a:spcAft>
          <a:spcPct val="0"/>
        </a:spcAft>
        <a:buClr>
          <a:srgbClr val="A29A85"/>
        </a:buClr>
        <a:defRPr sz="11300" b="1">
          <a:solidFill>
            <a:srgbClr val="286FB7"/>
          </a:solidFill>
          <a:effectLst>
            <a:outerShdw blurRad="38100" dist="38100" dir="2700000" algn="tl">
              <a:srgbClr val="C0C0C0"/>
            </a:outerShdw>
          </a:effectLst>
          <a:latin typeface="Calibri" charset="0"/>
          <a:ea typeface="华文楷体" charset="-122"/>
          <a:cs typeface="华文楷体" charset="-122"/>
          <a:sym typeface="Baskerville" charset="0"/>
        </a:defRPr>
      </a:lvl5pPr>
      <a:lvl6pPr marL="457200" algn="ctr" defTabSz="803275" rtl="0" fontAlgn="base" hangingPunct="0">
        <a:lnSpc>
          <a:spcPct val="90000"/>
        </a:lnSpc>
        <a:spcBef>
          <a:spcPct val="0"/>
        </a:spcBef>
        <a:spcAft>
          <a:spcPct val="0"/>
        </a:spcAft>
        <a:buClr>
          <a:srgbClr val="A29A85"/>
        </a:buClr>
        <a:defRPr sz="10700" b="1">
          <a:solidFill>
            <a:srgbClr val="000000"/>
          </a:solidFill>
          <a:effectLst>
            <a:outerShdw blurRad="38100" dist="38100" dir="2700000" algn="tl">
              <a:srgbClr val="C0C0C0"/>
            </a:outerShdw>
          </a:effectLst>
          <a:latin typeface="Baskerville" charset="0"/>
          <a:ea typeface="Baskerville" charset="0"/>
          <a:cs typeface="Baskerville" charset="0"/>
          <a:sym typeface="Baskerville" charset="0"/>
        </a:defRPr>
      </a:lvl6pPr>
      <a:lvl7pPr marL="914400" algn="ctr" defTabSz="803275" rtl="0" fontAlgn="base" hangingPunct="0">
        <a:lnSpc>
          <a:spcPct val="90000"/>
        </a:lnSpc>
        <a:spcBef>
          <a:spcPct val="0"/>
        </a:spcBef>
        <a:spcAft>
          <a:spcPct val="0"/>
        </a:spcAft>
        <a:buClr>
          <a:srgbClr val="A29A85"/>
        </a:buClr>
        <a:defRPr sz="10700" b="1">
          <a:solidFill>
            <a:srgbClr val="000000"/>
          </a:solidFill>
          <a:effectLst>
            <a:outerShdw blurRad="38100" dist="38100" dir="2700000" algn="tl">
              <a:srgbClr val="C0C0C0"/>
            </a:outerShdw>
          </a:effectLst>
          <a:latin typeface="Baskerville" charset="0"/>
          <a:ea typeface="Baskerville" charset="0"/>
          <a:cs typeface="Baskerville" charset="0"/>
          <a:sym typeface="Baskerville" charset="0"/>
        </a:defRPr>
      </a:lvl7pPr>
      <a:lvl8pPr marL="1371600" algn="ctr" defTabSz="803275" rtl="0" fontAlgn="base" hangingPunct="0">
        <a:lnSpc>
          <a:spcPct val="90000"/>
        </a:lnSpc>
        <a:spcBef>
          <a:spcPct val="0"/>
        </a:spcBef>
        <a:spcAft>
          <a:spcPct val="0"/>
        </a:spcAft>
        <a:buClr>
          <a:srgbClr val="A29A85"/>
        </a:buClr>
        <a:defRPr sz="10700" b="1">
          <a:solidFill>
            <a:srgbClr val="000000"/>
          </a:solidFill>
          <a:effectLst>
            <a:outerShdw blurRad="38100" dist="38100" dir="2700000" algn="tl">
              <a:srgbClr val="C0C0C0"/>
            </a:outerShdw>
          </a:effectLst>
          <a:latin typeface="Baskerville" charset="0"/>
          <a:ea typeface="Baskerville" charset="0"/>
          <a:cs typeface="Baskerville" charset="0"/>
          <a:sym typeface="Baskerville" charset="0"/>
        </a:defRPr>
      </a:lvl8pPr>
      <a:lvl9pPr marL="1828800" algn="ctr" defTabSz="803275" rtl="0" fontAlgn="base" hangingPunct="0">
        <a:lnSpc>
          <a:spcPct val="90000"/>
        </a:lnSpc>
        <a:spcBef>
          <a:spcPct val="0"/>
        </a:spcBef>
        <a:spcAft>
          <a:spcPct val="0"/>
        </a:spcAft>
        <a:buClr>
          <a:srgbClr val="A29A85"/>
        </a:buClr>
        <a:defRPr sz="10700" b="1">
          <a:solidFill>
            <a:srgbClr val="000000"/>
          </a:solidFill>
          <a:effectLst>
            <a:outerShdw blurRad="38100" dist="38100" dir="2700000" algn="tl">
              <a:srgbClr val="C0C0C0"/>
            </a:outerShdw>
          </a:effectLst>
          <a:latin typeface="Baskerville" charset="0"/>
          <a:ea typeface="Baskerville" charset="0"/>
          <a:cs typeface="Baskerville" charset="0"/>
          <a:sym typeface="Baskerville" charset="0"/>
        </a:defRPr>
      </a:lvl9pPr>
    </p:titleStyle>
    <p:bodyStyle>
      <a:lvl1pPr algn="ctr" defTabSz="803275" rtl="0" eaLnBrk="0" fontAlgn="base" hangingPunct="0">
        <a:lnSpc>
          <a:spcPct val="120000"/>
        </a:lnSpc>
        <a:spcBef>
          <a:spcPts val="3300"/>
        </a:spcBef>
        <a:spcAft>
          <a:spcPct val="0"/>
        </a:spcAft>
        <a:buClr>
          <a:srgbClr val="A29A85"/>
        </a:buClr>
        <a:defRPr sz="3900" kern="1200">
          <a:solidFill>
            <a:srgbClr val="000000"/>
          </a:solidFill>
          <a:effectLst>
            <a:outerShdw blurRad="38100" dist="38100" dir="2700000" algn="tl">
              <a:srgbClr val="C0C0C0"/>
            </a:outerShdw>
          </a:effectLst>
          <a:latin typeface="Calibri" charset="0"/>
          <a:ea typeface="华文楷体" charset="-122"/>
          <a:cs typeface="宋体" charset="-122"/>
          <a:sym typeface="Baskerville" charset="0"/>
        </a:defRPr>
      </a:lvl1pPr>
      <a:lvl2pPr algn="ctr" defTabSz="803275" rtl="0" eaLnBrk="0" fontAlgn="base" hangingPunct="0">
        <a:lnSpc>
          <a:spcPct val="120000"/>
        </a:lnSpc>
        <a:spcBef>
          <a:spcPts val="3300"/>
        </a:spcBef>
        <a:spcAft>
          <a:spcPct val="0"/>
        </a:spcAft>
        <a:buClr>
          <a:srgbClr val="A29A85"/>
        </a:buClr>
        <a:defRPr sz="3300" kern="1200">
          <a:solidFill>
            <a:srgbClr val="000000"/>
          </a:solidFill>
          <a:effectLst>
            <a:outerShdw blurRad="38100" dist="38100" dir="2700000" algn="tl">
              <a:srgbClr val="C0C0C0"/>
            </a:outerShdw>
          </a:effectLst>
          <a:latin typeface="+mn-lt"/>
          <a:ea typeface="宋体" charset="-122"/>
          <a:cs typeface="+mn-cs"/>
          <a:sym typeface="Baskerville" charset="0"/>
        </a:defRPr>
      </a:lvl2pPr>
      <a:lvl3pPr algn="ctr" defTabSz="803275" rtl="0" eaLnBrk="0" fontAlgn="base" hangingPunct="0">
        <a:lnSpc>
          <a:spcPct val="120000"/>
        </a:lnSpc>
        <a:spcBef>
          <a:spcPts val="3300"/>
        </a:spcBef>
        <a:spcAft>
          <a:spcPct val="0"/>
        </a:spcAft>
        <a:buClr>
          <a:srgbClr val="A29A85"/>
        </a:buClr>
        <a:defRPr sz="3300" kern="1200">
          <a:solidFill>
            <a:srgbClr val="000000"/>
          </a:solidFill>
          <a:effectLst>
            <a:outerShdw blurRad="38100" dist="38100" dir="2700000" algn="tl">
              <a:srgbClr val="C0C0C0"/>
            </a:outerShdw>
          </a:effectLst>
          <a:latin typeface="+mn-lt"/>
          <a:ea typeface="宋体" charset="-122"/>
          <a:cs typeface="+mn-cs"/>
          <a:sym typeface="Baskerville" charset="0"/>
        </a:defRPr>
      </a:lvl3pPr>
      <a:lvl4pPr algn="ctr" defTabSz="803275" rtl="0" eaLnBrk="0" fontAlgn="base" hangingPunct="0">
        <a:lnSpc>
          <a:spcPct val="120000"/>
        </a:lnSpc>
        <a:spcBef>
          <a:spcPts val="3300"/>
        </a:spcBef>
        <a:spcAft>
          <a:spcPct val="0"/>
        </a:spcAft>
        <a:buClr>
          <a:srgbClr val="A29A85"/>
        </a:buClr>
        <a:defRPr sz="3300" kern="1200">
          <a:solidFill>
            <a:srgbClr val="000000"/>
          </a:solidFill>
          <a:effectLst>
            <a:outerShdw blurRad="38100" dist="38100" dir="2700000" algn="tl">
              <a:srgbClr val="C0C0C0"/>
            </a:outerShdw>
          </a:effectLst>
          <a:latin typeface="+mn-lt"/>
          <a:ea typeface="宋体" charset="-122"/>
          <a:cs typeface="+mn-cs"/>
          <a:sym typeface="Baskerville" charset="0"/>
        </a:defRPr>
      </a:lvl4pPr>
      <a:lvl5pPr algn="ctr" defTabSz="803275" rtl="0" eaLnBrk="0" fontAlgn="base" hangingPunct="0">
        <a:lnSpc>
          <a:spcPct val="120000"/>
        </a:lnSpc>
        <a:spcBef>
          <a:spcPts val="3300"/>
        </a:spcBef>
        <a:spcAft>
          <a:spcPct val="0"/>
        </a:spcAft>
        <a:buClr>
          <a:srgbClr val="A29A85"/>
        </a:buClr>
        <a:defRPr sz="3300" kern="1200">
          <a:solidFill>
            <a:srgbClr val="000000"/>
          </a:solidFill>
          <a:effectLst>
            <a:outerShdw blurRad="38100" dist="38100" dir="2700000" algn="tl">
              <a:srgbClr val="C0C0C0"/>
            </a:outerShdw>
          </a:effectLst>
          <a:latin typeface="+mn-lt"/>
          <a:ea typeface="宋体" charset="-122"/>
          <a:cs typeface="+mn-cs"/>
          <a:sym typeface="Baskervill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thieuboudreau/qsm-tools/blob/master/README.md"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github.com/mathieuboudreau/qsm-tools/blob/master/README.md&#65307;https:/www.emtphub.org/magnetic-software-package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1AB0C6-DCE4-7D4D-B528-74B84FF3C1E2}"/>
              </a:ext>
            </a:extLst>
          </p:cNvPr>
          <p:cNvSpPr>
            <a:spLocks noGrp="1"/>
          </p:cNvSpPr>
          <p:nvPr>
            <p:ph type="title"/>
          </p:nvPr>
        </p:nvSpPr>
        <p:spPr/>
        <p:txBody>
          <a:bodyPr/>
          <a:lstStyle/>
          <a:p>
            <a:r>
              <a:rPr kumimoji="1" lang="en-US" altLang="zh-CN" dirty="0"/>
              <a:t>AD</a:t>
            </a:r>
            <a:r>
              <a:rPr kumimoji="1" lang="zh-CN" altLang="en-US" dirty="0"/>
              <a:t>中</a:t>
            </a:r>
            <a:br>
              <a:rPr kumimoji="1" lang="en-US" altLang="zh-CN" dirty="0"/>
            </a:br>
            <a:r>
              <a:rPr kumimoji="1" lang="zh-CN" altLang="en-US" dirty="0"/>
              <a:t>皮质铁和</a:t>
            </a:r>
            <a:r>
              <a:rPr kumimoji="1" lang="en-US" altLang="zh-CN" dirty="0"/>
              <a:t>tau</a:t>
            </a:r>
            <a:r>
              <a:rPr kumimoji="1" lang="zh-CN" altLang="en-US" dirty="0"/>
              <a:t>沉积的关系研究</a:t>
            </a:r>
          </a:p>
        </p:txBody>
      </p:sp>
      <p:sp>
        <p:nvSpPr>
          <p:cNvPr id="3" name="副标题 2">
            <a:extLst>
              <a:ext uri="{FF2B5EF4-FFF2-40B4-BE49-F238E27FC236}">
                <a16:creationId xmlns:a16="http://schemas.microsoft.com/office/drawing/2014/main" id="{DE537F79-C977-D04C-BA26-C9B0AE9B1BB8}"/>
              </a:ext>
            </a:extLst>
          </p:cNvPr>
          <p:cNvSpPr>
            <a:spLocks noGrp="1"/>
          </p:cNvSpPr>
          <p:nvPr>
            <p:ph type="subTitle" idx="10"/>
          </p:nvPr>
        </p:nvSpPr>
        <p:spPr/>
        <p:txBody>
          <a:bodyPr/>
          <a:lstStyle/>
          <a:p>
            <a:endParaRPr kumimoji="1" lang="zh-CN" altLang="en-US"/>
          </a:p>
        </p:txBody>
      </p:sp>
      <p:graphicFrame>
        <p:nvGraphicFramePr>
          <p:cNvPr id="4" name="表格 3">
            <a:extLst>
              <a:ext uri="{FF2B5EF4-FFF2-40B4-BE49-F238E27FC236}">
                <a16:creationId xmlns:a16="http://schemas.microsoft.com/office/drawing/2014/main" id="{87A8A12F-F9FA-D647-9EEE-9A6A520CC1BE}"/>
              </a:ext>
            </a:extLst>
          </p:cNvPr>
          <p:cNvGraphicFramePr>
            <a:graphicFrameLocks noGrp="1"/>
          </p:cNvGraphicFramePr>
          <p:nvPr>
            <p:extLst>
              <p:ext uri="{D42A27DB-BD31-4B8C-83A1-F6EECF244321}">
                <p14:modId xmlns:p14="http://schemas.microsoft.com/office/powerpoint/2010/main" val="1706062910"/>
              </p:ext>
            </p:extLst>
          </p:nvPr>
        </p:nvGraphicFramePr>
        <p:xfrm>
          <a:off x="7420304" y="8967478"/>
          <a:ext cx="9543392" cy="772427"/>
        </p:xfrm>
        <a:graphic>
          <a:graphicData uri="http://schemas.openxmlformats.org/drawingml/2006/table">
            <a:tbl>
              <a:tblPr firstRow="1" bandRow="1">
                <a:tableStyleId>{5C22544A-7EE6-4342-B048-85BDC9FD1C3A}</a:tableStyleId>
              </a:tblPr>
              <a:tblGrid>
                <a:gridCol w="9543392">
                  <a:extLst>
                    <a:ext uri="{9D8B030D-6E8A-4147-A177-3AD203B41FA5}">
                      <a16:colId xmlns:a16="http://schemas.microsoft.com/office/drawing/2014/main" val="757728192"/>
                    </a:ext>
                  </a:extLst>
                </a:gridCol>
              </a:tblGrid>
              <a:tr h="772427">
                <a:tc>
                  <a:txBody>
                    <a:bodyPr/>
                    <a:lstStyle/>
                    <a:p>
                      <a:pPr algn="ctr"/>
                      <a:r>
                        <a:rPr lang="zh-CN" altLang="en-US" sz="3600" b="0" dirty="0">
                          <a:solidFill>
                            <a:schemeClr val="tx1">
                              <a:lumMod val="50000"/>
                              <a:lumOff val="50000"/>
                            </a:schemeClr>
                          </a:solidFill>
                          <a:latin typeface="STKaiti" panose="02010600040101010101" pitchFamily="2" charset="-122"/>
                          <a:ea typeface="STKaiti" panose="02010600040101010101" pitchFamily="2" charset="-122"/>
                          <a:cs typeface="Arial" panose="020B0604020202020204" pitchFamily="34" charset="0"/>
                        </a:rPr>
                        <a:t>汇报人：李睿</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20151848"/>
                  </a:ext>
                </a:extLst>
              </a:tr>
            </a:tbl>
          </a:graphicData>
        </a:graphic>
      </p:graphicFrame>
    </p:spTree>
    <p:extLst>
      <p:ext uri="{BB962C8B-B14F-4D97-AF65-F5344CB8AC3E}">
        <p14:creationId xmlns:p14="http://schemas.microsoft.com/office/powerpoint/2010/main" val="2737631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1D6D4C-D7FA-A04D-810F-DE714C4BAD7D}"/>
              </a:ext>
            </a:extLst>
          </p:cNvPr>
          <p:cNvSpPr>
            <a:spLocks noGrp="1"/>
          </p:cNvSpPr>
          <p:nvPr>
            <p:ph type="title"/>
          </p:nvPr>
        </p:nvSpPr>
        <p:spPr/>
        <p:txBody>
          <a:bodyPr/>
          <a:lstStyle/>
          <a:p>
            <a:r>
              <a:rPr kumimoji="1" lang="zh-CN" altLang="en-US" dirty="0"/>
              <a:t>研究方法</a:t>
            </a:r>
          </a:p>
        </p:txBody>
      </p:sp>
      <p:sp>
        <p:nvSpPr>
          <p:cNvPr id="3" name="文本占位符 2">
            <a:extLst>
              <a:ext uri="{FF2B5EF4-FFF2-40B4-BE49-F238E27FC236}">
                <a16:creationId xmlns:a16="http://schemas.microsoft.com/office/drawing/2014/main" id="{5954F15C-488D-364F-9857-68AD55115BC9}"/>
              </a:ext>
            </a:extLst>
          </p:cNvPr>
          <p:cNvSpPr>
            <a:spLocks noGrp="1"/>
          </p:cNvSpPr>
          <p:nvPr>
            <p:ph type="body" sz="quarter" idx="13"/>
          </p:nvPr>
        </p:nvSpPr>
        <p:spPr/>
        <p:txBody>
          <a:bodyPr/>
          <a:lstStyle/>
          <a:p>
            <a:endParaRPr kumimoji="1" lang="zh-CN" altLang="en-US"/>
          </a:p>
        </p:txBody>
      </p:sp>
      <p:sp>
        <p:nvSpPr>
          <p:cNvPr id="4" name="内容占位符 3">
            <a:extLst>
              <a:ext uri="{FF2B5EF4-FFF2-40B4-BE49-F238E27FC236}">
                <a16:creationId xmlns:a16="http://schemas.microsoft.com/office/drawing/2014/main" id="{D4CEA326-206E-1547-A160-EC63485162DB}"/>
              </a:ext>
            </a:extLst>
          </p:cNvPr>
          <p:cNvSpPr>
            <a:spLocks noGrp="1"/>
          </p:cNvSpPr>
          <p:nvPr>
            <p:ph sz="half" idx="1"/>
          </p:nvPr>
        </p:nvSpPr>
        <p:spPr>
          <a:xfrm>
            <a:off x="1597532" y="2033464"/>
            <a:ext cx="21179917" cy="11089232"/>
          </a:xfrm>
        </p:spPr>
        <p:txBody>
          <a:bodyPr/>
          <a:lstStyle/>
          <a:p>
            <a:r>
              <a:rPr kumimoji="1" lang="en-US" altLang="zh-CN" dirty="0"/>
              <a:t>QSM reconstruction</a:t>
            </a:r>
            <a:r>
              <a:rPr kumimoji="1" lang="zh-CN" altLang="en-US" dirty="0"/>
              <a:t>：</a:t>
            </a:r>
            <a:r>
              <a:rPr kumimoji="1" lang="en-US" altLang="zh-CN" dirty="0" err="1"/>
              <a:t>QSMbox</a:t>
            </a:r>
            <a:r>
              <a:rPr kumimoji="1" lang="en-US" altLang="zh-CN" dirty="0"/>
              <a:t> (https://</a:t>
            </a:r>
            <a:r>
              <a:rPr kumimoji="1" lang="en-US" altLang="zh-CN" dirty="0" err="1"/>
              <a:t>gitlab.com</a:t>
            </a:r>
            <a:r>
              <a:rPr kumimoji="1" lang="en-US" altLang="zh-CN" dirty="0"/>
              <a:t>/</a:t>
            </a:r>
            <a:r>
              <a:rPr kumimoji="1" lang="en-US" altLang="zh-CN" dirty="0" err="1"/>
              <a:t>acostaj</a:t>
            </a:r>
            <a:r>
              <a:rPr kumimoji="1" lang="en-US" altLang="zh-CN" dirty="0"/>
              <a:t>/ </a:t>
            </a:r>
            <a:r>
              <a:rPr kumimoji="1" lang="en-US" altLang="zh-CN" dirty="0" err="1"/>
              <a:t>QSMbox</a:t>
            </a:r>
            <a:r>
              <a:rPr kumimoji="1" lang="en-US" altLang="zh-CN" dirty="0"/>
              <a:t>)</a:t>
            </a:r>
          </a:p>
          <a:p>
            <a:pPr lvl="1"/>
            <a:r>
              <a:rPr kumimoji="1" lang="en-US" altLang="zh-CN" dirty="0"/>
              <a:t>MSDI &lt;&lt; nonlinear Morphology-Enabled Dipole Inversion (</a:t>
            </a:r>
            <a:r>
              <a:rPr kumimoji="1" lang="en-US" altLang="zh-CN" dirty="0" err="1"/>
              <a:t>nMEDI</a:t>
            </a:r>
            <a:r>
              <a:rPr kumimoji="1" lang="en-US" altLang="zh-CN" dirty="0"/>
              <a:t>)</a:t>
            </a:r>
          </a:p>
          <a:p>
            <a:pPr lvl="1"/>
            <a:r>
              <a:rPr kumimoji="1" lang="zh-CN" altLang="en-US" dirty="0"/>
              <a:t>其他工具包：</a:t>
            </a:r>
            <a:endParaRPr kumimoji="1" lang="en-US" altLang="zh-CN" dirty="0"/>
          </a:p>
          <a:p>
            <a:pPr lvl="1"/>
            <a:r>
              <a:rPr kumimoji="1" lang="en-US" altLang="zh-CN" dirty="0">
                <a:hlinkClick r:id="rId3"/>
              </a:rPr>
              <a:t>https://github.com/mathieuboudreau/qsm-tools/blob/master/README.md</a:t>
            </a:r>
            <a:endParaRPr kumimoji="1" lang="en-US" altLang="zh-CN" dirty="0"/>
          </a:p>
          <a:p>
            <a:pPr lvl="1"/>
            <a:r>
              <a:rPr kumimoji="1" lang="en-US" altLang="zh-CN">
                <a:hlinkClick r:id="rId4"/>
              </a:rPr>
              <a:t>https</a:t>
            </a:r>
            <a:r>
              <a:rPr kumimoji="1" lang="en-US" altLang="zh-CN" dirty="0">
                <a:hlinkClick r:id="rId4"/>
              </a:rPr>
              <a:t>://www.emtphub.org/magnetic-software-packages/</a:t>
            </a:r>
            <a:endParaRPr kumimoji="1" lang="en-US" altLang="zh-CN" dirty="0"/>
          </a:p>
          <a:p>
            <a:r>
              <a:rPr kumimoji="1" lang="en-US" altLang="zh-CN" dirty="0"/>
              <a:t>QSM post-processing</a:t>
            </a:r>
          </a:p>
          <a:p>
            <a:pPr lvl="1"/>
            <a:r>
              <a:rPr kumimoji="1" lang="en-US" altLang="zh-CN" b="1" dirty="0"/>
              <a:t>a study-specific template </a:t>
            </a:r>
            <a:r>
              <a:rPr kumimoji="1" lang="en-US" altLang="zh-CN" dirty="0"/>
              <a:t>was created</a:t>
            </a:r>
            <a:r>
              <a:rPr kumimoji="1" lang="zh-CN" altLang="en-US" dirty="0"/>
              <a:t>：</a:t>
            </a:r>
            <a:r>
              <a:rPr kumimoji="1" lang="en-US" altLang="zh-CN" dirty="0"/>
              <a:t>using radio-frequency bias corrected MPRAGE images from 125 </a:t>
            </a:r>
            <a:r>
              <a:rPr kumimoji="1" lang="en-US" altLang="zh-CN" b="1" dirty="0"/>
              <a:t>pseudo-randomly</a:t>
            </a:r>
            <a:r>
              <a:rPr kumimoji="1" lang="en-US" altLang="zh-CN" dirty="0"/>
              <a:t> selected participants including both healthy controls and neurodegenerative disease patients</a:t>
            </a:r>
          </a:p>
          <a:p>
            <a:pPr lvl="1"/>
            <a:r>
              <a:rPr kumimoji="1" lang="en-US" altLang="zh-CN" dirty="0"/>
              <a:t>a maximum of </a:t>
            </a:r>
            <a:r>
              <a:rPr kumimoji="1" lang="en-US" altLang="zh-CN" b="1" dirty="0"/>
              <a:t>90</a:t>
            </a:r>
            <a:r>
              <a:rPr kumimoji="1" lang="en-US" altLang="zh-CN" dirty="0"/>
              <a:t> iterations at the coarsest level, </a:t>
            </a:r>
            <a:r>
              <a:rPr kumimoji="1" lang="en-US" altLang="zh-CN" b="1" dirty="0"/>
              <a:t>30</a:t>
            </a:r>
            <a:r>
              <a:rPr kumimoji="1" lang="en-US" altLang="zh-CN" dirty="0"/>
              <a:t> at the next coarsest, and </a:t>
            </a:r>
            <a:r>
              <a:rPr kumimoji="1" lang="en-US" altLang="zh-CN" b="1" dirty="0"/>
              <a:t>90</a:t>
            </a:r>
            <a:r>
              <a:rPr kumimoji="1" lang="en-US" altLang="zh-CN" dirty="0"/>
              <a:t> at full resolution; template update step size was set to </a:t>
            </a:r>
            <a:r>
              <a:rPr kumimoji="1" lang="en-US" altLang="zh-CN" b="1" dirty="0"/>
              <a:t>0.1 mm</a:t>
            </a:r>
            <a:r>
              <a:rPr kumimoji="1" lang="en-US" altLang="zh-CN" dirty="0"/>
              <a:t>. </a:t>
            </a:r>
            <a:r>
              <a:rPr kumimoji="1" lang="en-US" altLang="zh-CN" b="1" dirty="0"/>
              <a:t>Four rigid-then-affine iterations were followed by six full runs</a:t>
            </a:r>
            <a:r>
              <a:rPr kumimoji="1" lang="en-US" altLang="zh-CN" dirty="0"/>
              <a:t> of the above nonlinear multiresolution routine to ensure stable convergence.</a:t>
            </a:r>
            <a:r>
              <a:rPr lang="en-US" altLang="zh-CN" dirty="0"/>
              <a:t> (Acosta-</a:t>
            </a:r>
            <a:r>
              <a:rPr lang="en-US" altLang="zh-CN" dirty="0" err="1"/>
              <a:t>Cabronero</a:t>
            </a:r>
            <a:r>
              <a:rPr lang="en-US" altLang="zh-CN" dirty="0"/>
              <a:t> et al. J </a:t>
            </a:r>
            <a:r>
              <a:rPr lang="en-US" altLang="zh-CN" dirty="0" err="1"/>
              <a:t>Neurosci</a:t>
            </a:r>
            <a:r>
              <a:rPr lang="en-US" altLang="zh-CN" dirty="0"/>
              <a:t> 2016;36:364–374)</a:t>
            </a:r>
            <a:endParaRPr kumimoji="1" lang="zh-CN" altLang="en-US" dirty="0"/>
          </a:p>
          <a:p>
            <a:endParaRPr kumimoji="1" lang="en-US" altLang="zh-CN" dirty="0"/>
          </a:p>
        </p:txBody>
      </p:sp>
    </p:spTree>
    <p:extLst>
      <p:ext uri="{BB962C8B-B14F-4D97-AF65-F5344CB8AC3E}">
        <p14:creationId xmlns:p14="http://schemas.microsoft.com/office/powerpoint/2010/main" val="1729773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503DD-2B16-1442-BA89-DB715010C4AA}"/>
              </a:ext>
            </a:extLst>
          </p:cNvPr>
          <p:cNvSpPr>
            <a:spLocks noGrp="1"/>
          </p:cNvSpPr>
          <p:nvPr>
            <p:ph type="title"/>
          </p:nvPr>
        </p:nvSpPr>
        <p:spPr/>
        <p:txBody>
          <a:bodyPr/>
          <a:lstStyle/>
          <a:p>
            <a:r>
              <a:rPr kumimoji="1" lang="zh-CN" altLang="en-US" dirty="0"/>
              <a:t>研究方法</a:t>
            </a:r>
          </a:p>
        </p:txBody>
      </p:sp>
      <p:sp>
        <p:nvSpPr>
          <p:cNvPr id="3" name="文本占位符 2">
            <a:extLst>
              <a:ext uri="{FF2B5EF4-FFF2-40B4-BE49-F238E27FC236}">
                <a16:creationId xmlns:a16="http://schemas.microsoft.com/office/drawing/2014/main" id="{2B6C4623-BB15-A04E-895E-0ABD9414A695}"/>
              </a:ext>
            </a:extLst>
          </p:cNvPr>
          <p:cNvSpPr>
            <a:spLocks noGrp="1"/>
          </p:cNvSpPr>
          <p:nvPr>
            <p:ph type="body" sz="quarter" idx="13"/>
          </p:nvPr>
        </p:nvSpPr>
        <p:spPr/>
        <p:txBody>
          <a:bodyPr/>
          <a:lstStyle/>
          <a:p>
            <a:endParaRPr kumimoji="1" lang="zh-CN" altLang="en-US"/>
          </a:p>
        </p:txBody>
      </p:sp>
      <p:sp>
        <p:nvSpPr>
          <p:cNvPr id="4" name="内容占位符 3">
            <a:extLst>
              <a:ext uri="{FF2B5EF4-FFF2-40B4-BE49-F238E27FC236}">
                <a16:creationId xmlns:a16="http://schemas.microsoft.com/office/drawing/2014/main" id="{B819017F-1921-204D-B9FE-0D0FE034F5F6}"/>
              </a:ext>
            </a:extLst>
          </p:cNvPr>
          <p:cNvSpPr>
            <a:spLocks noGrp="1"/>
          </p:cNvSpPr>
          <p:nvPr>
            <p:ph sz="half" idx="1"/>
          </p:nvPr>
        </p:nvSpPr>
        <p:spPr>
          <a:xfrm>
            <a:off x="1597533" y="2033464"/>
            <a:ext cx="10585451" cy="8280920"/>
          </a:xfrm>
        </p:spPr>
        <p:txBody>
          <a:bodyPr/>
          <a:lstStyle/>
          <a:p>
            <a:r>
              <a:rPr kumimoji="1" lang="en-US" altLang="zh-CN" dirty="0"/>
              <a:t>QSM post-processing</a:t>
            </a:r>
          </a:p>
          <a:p>
            <a:pPr lvl="1"/>
            <a:r>
              <a:rPr kumimoji="1" lang="en-US" altLang="zh-CN" dirty="0"/>
              <a:t>bias-corrected T2*-weighted magnitude images &gt;&gt; </a:t>
            </a:r>
            <a:r>
              <a:rPr kumimoji="1" lang="en-US" altLang="zh-CN" b="1" dirty="0"/>
              <a:t>rigidly co-registered </a:t>
            </a:r>
            <a:r>
              <a:rPr kumimoji="1" lang="en-US" altLang="zh-CN" dirty="0"/>
              <a:t>&gt;&gt; corresponding MPRAGE volume</a:t>
            </a:r>
          </a:p>
          <a:p>
            <a:pPr lvl="1"/>
            <a:r>
              <a:rPr kumimoji="1" lang="en-US" altLang="zh-CN" dirty="0"/>
              <a:t>MPRAGE images &gt;&gt; Template space (ANTs).</a:t>
            </a:r>
          </a:p>
          <a:p>
            <a:pPr lvl="1"/>
            <a:r>
              <a:rPr kumimoji="1" lang="en-US" altLang="zh-CN" dirty="0"/>
              <a:t>QSM data &gt;&gt; Template space (the above transformations and third-order b-spline interpolation)</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pic>
        <p:nvPicPr>
          <p:cNvPr id="5" name="图片 4">
            <a:extLst>
              <a:ext uri="{FF2B5EF4-FFF2-40B4-BE49-F238E27FC236}">
                <a16:creationId xmlns:a16="http://schemas.microsoft.com/office/drawing/2014/main" id="{184E2C52-7A55-0E46-9E00-A94AA7770DD7}"/>
              </a:ext>
            </a:extLst>
          </p:cNvPr>
          <p:cNvPicPr>
            <a:picLocks noChangeAspect="1"/>
          </p:cNvPicPr>
          <p:nvPr/>
        </p:nvPicPr>
        <p:blipFill>
          <a:blip r:embed="rId2"/>
          <a:stretch>
            <a:fillRect/>
          </a:stretch>
        </p:blipFill>
        <p:spPr>
          <a:xfrm>
            <a:off x="12258278" y="3177977"/>
            <a:ext cx="12125722" cy="6641727"/>
          </a:xfrm>
          <a:prstGeom prst="rect">
            <a:avLst/>
          </a:prstGeom>
        </p:spPr>
      </p:pic>
    </p:spTree>
    <p:extLst>
      <p:ext uri="{BB962C8B-B14F-4D97-AF65-F5344CB8AC3E}">
        <p14:creationId xmlns:p14="http://schemas.microsoft.com/office/powerpoint/2010/main" val="1123513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1D6D4C-D7FA-A04D-810F-DE714C4BAD7D}"/>
              </a:ext>
            </a:extLst>
          </p:cNvPr>
          <p:cNvSpPr>
            <a:spLocks noGrp="1"/>
          </p:cNvSpPr>
          <p:nvPr>
            <p:ph type="title"/>
          </p:nvPr>
        </p:nvSpPr>
        <p:spPr/>
        <p:txBody>
          <a:bodyPr/>
          <a:lstStyle/>
          <a:p>
            <a:r>
              <a:rPr kumimoji="1" lang="zh-CN" altLang="en-US" dirty="0"/>
              <a:t>研究方法</a:t>
            </a:r>
          </a:p>
        </p:txBody>
      </p:sp>
      <p:sp>
        <p:nvSpPr>
          <p:cNvPr id="3" name="文本占位符 2">
            <a:extLst>
              <a:ext uri="{FF2B5EF4-FFF2-40B4-BE49-F238E27FC236}">
                <a16:creationId xmlns:a16="http://schemas.microsoft.com/office/drawing/2014/main" id="{5954F15C-488D-364F-9857-68AD55115BC9}"/>
              </a:ext>
            </a:extLst>
          </p:cNvPr>
          <p:cNvSpPr>
            <a:spLocks noGrp="1"/>
          </p:cNvSpPr>
          <p:nvPr>
            <p:ph type="body" sz="quarter" idx="13"/>
          </p:nvPr>
        </p:nvSpPr>
        <p:spPr/>
        <p:txBody>
          <a:bodyPr/>
          <a:lstStyle/>
          <a:p>
            <a:endParaRPr kumimoji="1" lang="zh-CN" altLang="en-US"/>
          </a:p>
        </p:txBody>
      </p:sp>
      <p:sp>
        <p:nvSpPr>
          <p:cNvPr id="4" name="内容占位符 3">
            <a:extLst>
              <a:ext uri="{FF2B5EF4-FFF2-40B4-BE49-F238E27FC236}">
                <a16:creationId xmlns:a16="http://schemas.microsoft.com/office/drawing/2014/main" id="{D4CEA326-206E-1547-A160-EC63485162DB}"/>
              </a:ext>
            </a:extLst>
          </p:cNvPr>
          <p:cNvSpPr>
            <a:spLocks noGrp="1"/>
          </p:cNvSpPr>
          <p:nvPr>
            <p:ph sz="half" idx="1"/>
          </p:nvPr>
        </p:nvSpPr>
        <p:spPr>
          <a:xfrm>
            <a:off x="1597533" y="2033464"/>
            <a:ext cx="13605260" cy="11089232"/>
          </a:xfrm>
        </p:spPr>
        <p:txBody>
          <a:bodyPr/>
          <a:lstStyle/>
          <a:p>
            <a:r>
              <a:rPr kumimoji="1" lang="en-US" altLang="zh-CN" dirty="0"/>
              <a:t>QSM post-processing</a:t>
            </a:r>
          </a:p>
          <a:p>
            <a:pPr lvl="1"/>
            <a:r>
              <a:rPr kumimoji="1" lang="en-US" altLang="zh-CN" dirty="0"/>
              <a:t>To avoid making assumptions about areas being spared in patients, the main QSM results are shown with </a:t>
            </a:r>
            <a:r>
              <a:rPr kumimoji="1" lang="en-US" altLang="zh-CN" b="1" dirty="0"/>
              <a:t>zero-</a:t>
            </a:r>
            <a:r>
              <a:rPr kumimoji="1" lang="en-US" altLang="zh-CN" b="1" dirty="0" err="1"/>
              <a:t>centred</a:t>
            </a:r>
            <a:r>
              <a:rPr kumimoji="1" lang="en-US" altLang="zh-CN" b="1" dirty="0"/>
              <a:t> data</a:t>
            </a:r>
            <a:r>
              <a:rPr lang="zh-CN" altLang="en-US" b="1" dirty="0"/>
              <a:t>零均值化</a:t>
            </a:r>
            <a:r>
              <a:rPr kumimoji="1" lang="zh-CN" altLang="en-US" b="1" dirty="0"/>
              <a:t>：</a:t>
            </a:r>
            <a:r>
              <a:rPr lang="en-US" altLang="zh-CN" dirty="0"/>
              <a:t>x' = x – </a:t>
            </a:r>
            <a:r>
              <a:rPr lang="el-GR" altLang="zh-CN" dirty="0"/>
              <a:t>μ</a:t>
            </a:r>
            <a:endParaRPr lang="en-US" altLang="zh-CN" dirty="0"/>
          </a:p>
          <a:p>
            <a:pPr lvl="1"/>
            <a:r>
              <a:rPr kumimoji="1" lang="en-US" altLang="zh-CN" dirty="0"/>
              <a:t>Results with QSM values </a:t>
            </a:r>
            <a:r>
              <a:rPr kumimoji="1" lang="en-US" altLang="zh-CN" b="1" dirty="0"/>
              <a:t>referenced to a deep prefrontal white matter region</a:t>
            </a:r>
          </a:p>
          <a:p>
            <a:pPr lvl="1"/>
            <a:r>
              <a:rPr kumimoji="1" lang="zh-CN" altLang="en-US" dirty="0"/>
              <a:t>利用 </a:t>
            </a:r>
            <a:r>
              <a:rPr kumimoji="1" lang="en-US" altLang="zh-CN" dirty="0"/>
              <a:t>QSM </a:t>
            </a:r>
            <a:r>
              <a:rPr kumimoji="1" lang="zh-CN" altLang="en-US" dirty="0"/>
              <a:t>技术测定的组织磁化率值是相对值而不是绝对值，因此需选定一个合适参考区域来计算磁化率</a:t>
            </a:r>
            <a:endParaRPr kumimoji="1" lang="en-US" altLang="zh-CN" dirty="0"/>
          </a:p>
          <a:p>
            <a:endParaRPr kumimoji="1" lang="zh-CN" altLang="en-US" dirty="0"/>
          </a:p>
        </p:txBody>
      </p:sp>
      <p:pic>
        <p:nvPicPr>
          <p:cNvPr id="7" name="图片 6">
            <a:extLst>
              <a:ext uri="{FF2B5EF4-FFF2-40B4-BE49-F238E27FC236}">
                <a16:creationId xmlns:a16="http://schemas.microsoft.com/office/drawing/2014/main" id="{94C3E9F2-5B24-AC47-9730-BA0536BDA7E7}"/>
              </a:ext>
            </a:extLst>
          </p:cNvPr>
          <p:cNvPicPr>
            <a:picLocks noChangeAspect="1"/>
          </p:cNvPicPr>
          <p:nvPr/>
        </p:nvPicPr>
        <p:blipFill>
          <a:blip r:embed="rId3"/>
          <a:stretch>
            <a:fillRect/>
          </a:stretch>
        </p:blipFill>
        <p:spPr>
          <a:xfrm>
            <a:off x="15230719" y="4291628"/>
            <a:ext cx="7583674" cy="5132744"/>
          </a:xfrm>
          <a:prstGeom prst="rect">
            <a:avLst/>
          </a:prstGeom>
        </p:spPr>
      </p:pic>
    </p:spTree>
    <p:extLst>
      <p:ext uri="{BB962C8B-B14F-4D97-AF65-F5344CB8AC3E}">
        <p14:creationId xmlns:p14="http://schemas.microsoft.com/office/powerpoint/2010/main" val="2871352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F37E0-0F75-6A4E-B12B-42A1CF9D8A3D}"/>
              </a:ext>
            </a:extLst>
          </p:cNvPr>
          <p:cNvSpPr>
            <a:spLocks noGrp="1"/>
          </p:cNvSpPr>
          <p:nvPr>
            <p:ph type="title"/>
          </p:nvPr>
        </p:nvSpPr>
        <p:spPr/>
        <p:txBody>
          <a:bodyPr/>
          <a:lstStyle/>
          <a:p>
            <a:r>
              <a:rPr kumimoji="1" lang="zh-CN" altLang="en-US" dirty="0"/>
              <a:t>研究方法</a:t>
            </a:r>
          </a:p>
        </p:txBody>
      </p:sp>
      <p:sp>
        <p:nvSpPr>
          <p:cNvPr id="3" name="内容占位符 2">
            <a:extLst>
              <a:ext uri="{FF2B5EF4-FFF2-40B4-BE49-F238E27FC236}">
                <a16:creationId xmlns:a16="http://schemas.microsoft.com/office/drawing/2014/main" id="{D35D246E-8FFB-744E-9104-B8F52D3D5A25}"/>
              </a:ext>
            </a:extLst>
          </p:cNvPr>
          <p:cNvSpPr>
            <a:spLocks noGrp="1"/>
          </p:cNvSpPr>
          <p:nvPr>
            <p:ph sz="half" idx="1"/>
          </p:nvPr>
        </p:nvSpPr>
        <p:spPr>
          <a:xfrm>
            <a:off x="1597533" y="2033464"/>
            <a:ext cx="21179917" cy="7416824"/>
          </a:xfrm>
        </p:spPr>
        <p:txBody>
          <a:bodyPr/>
          <a:lstStyle/>
          <a:p>
            <a:r>
              <a:rPr kumimoji="1" lang="en-US" altLang="zh-CN" b="1" dirty="0"/>
              <a:t>zero-</a:t>
            </a:r>
            <a:r>
              <a:rPr kumimoji="1" lang="en-US" altLang="zh-CN" b="1" dirty="0" err="1"/>
              <a:t>centred</a:t>
            </a:r>
            <a:r>
              <a:rPr kumimoji="1" lang="en-US" altLang="zh-CN" b="1" dirty="0"/>
              <a:t> data</a:t>
            </a:r>
            <a:r>
              <a:rPr lang="zh-CN" altLang="en-US" b="1" dirty="0"/>
              <a:t>零均值化</a:t>
            </a:r>
            <a:r>
              <a:rPr kumimoji="1" lang="zh-CN" altLang="en-US" b="1" dirty="0"/>
              <a:t>：</a:t>
            </a:r>
            <a:r>
              <a:rPr lang="en-US" altLang="zh-CN" dirty="0"/>
              <a:t>x‘ = x – </a:t>
            </a:r>
            <a:r>
              <a:rPr lang="el-GR" altLang="zh-CN" dirty="0"/>
              <a:t>μ</a:t>
            </a:r>
            <a:r>
              <a:rPr lang="zh-CN" altLang="en-US" dirty="0"/>
              <a:t>，指变量减去它的均值。其实就是一个平移的过程，平移后所有数据的中心是（</a:t>
            </a:r>
            <a:r>
              <a:rPr lang="en-US" altLang="zh-CN" dirty="0"/>
              <a:t>0</a:t>
            </a:r>
            <a:r>
              <a:rPr lang="zh-CN" altLang="en-US" dirty="0"/>
              <a:t>，</a:t>
            </a:r>
            <a:r>
              <a:rPr lang="en-US" altLang="zh-CN" dirty="0"/>
              <a:t>0</a:t>
            </a:r>
            <a:r>
              <a:rPr lang="zh-CN" altLang="en-US" dirty="0"/>
              <a:t>）</a:t>
            </a:r>
            <a:endParaRPr kumimoji="1" lang="en-US" altLang="zh-CN" dirty="0"/>
          </a:p>
          <a:p>
            <a:r>
              <a:rPr kumimoji="1" lang="zh-CN" altLang="en-US" dirty="0"/>
              <a:t>可能图像分析采用此方法较多：在深度学习中，一般我们会把喂给网络模型的训练图片进行预处理，使用最多的方法就是零均值化</a:t>
            </a:r>
            <a:r>
              <a:rPr kumimoji="1" lang="en-US" altLang="zh-CN" dirty="0"/>
              <a:t>(zero-mean) </a:t>
            </a:r>
            <a:r>
              <a:rPr kumimoji="1" lang="zh-CN" altLang="en-US" dirty="0"/>
              <a:t>中心化，即使像素值范围变为</a:t>
            </a:r>
            <a:r>
              <a:rPr kumimoji="1" lang="en-US" altLang="zh-CN" dirty="0"/>
              <a:t>[-128,127]</a:t>
            </a:r>
            <a:r>
              <a:rPr kumimoji="1" lang="zh-CN" altLang="en-US" dirty="0"/>
              <a:t>，以</a:t>
            </a:r>
            <a:r>
              <a:rPr kumimoji="1" lang="en-US" altLang="zh-CN" dirty="0"/>
              <a:t>0</a:t>
            </a:r>
            <a:r>
              <a:rPr kumimoji="1" lang="zh-CN" altLang="en-US" dirty="0"/>
              <a:t>为中心</a:t>
            </a:r>
          </a:p>
          <a:p>
            <a:r>
              <a:rPr kumimoji="1" lang="zh-CN" altLang="en-US" dirty="0"/>
              <a:t>在深度学习中的作用：为了在反向传播中加快网络中每一层权重参数的收敛。假设图中蓝色箭头方向理想最优</a:t>
            </a:r>
            <a:r>
              <a:rPr kumimoji="1" lang="en-US" altLang="zh-CN" dirty="0"/>
              <a:t>w</a:t>
            </a:r>
            <a:r>
              <a:rPr kumimoji="1" lang="zh-CN" altLang="en-US" dirty="0"/>
              <a:t>向量，当</a:t>
            </a:r>
            <a:r>
              <a:rPr kumimoji="1" lang="en-US" altLang="zh-CN" dirty="0"/>
              <a:t>x</a:t>
            </a:r>
            <a:r>
              <a:rPr kumimoji="1" lang="zh-CN" altLang="en-US" dirty="0"/>
              <a:t>全为正或者全为负时，每次返回的梯度都只会沿着一个方向发生变化，即梯度变化的方向就会向图中红色箭头所示，一会向上太多，一会向下太多。这样就会使得权重收敛效率很低。但当</a:t>
            </a:r>
            <a:r>
              <a:rPr kumimoji="1" lang="en-US" altLang="zh-CN" dirty="0"/>
              <a:t>x</a:t>
            </a:r>
            <a:r>
              <a:rPr kumimoji="1" lang="zh-CN" altLang="en-US" dirty="0"/>
              <a:t>正负数量“差不多”时，就能对梯度变化方向进行“修正”，使其接近上图中蓝色箭头的方向，加速了权重的收敛</a:t>
            </a:r>
          </a:p>
          <a:p>
            <a:endParaRPr kumimoji="1" lang="zh-CN" altLang="en-US" dirty="0"/>
          </a:p>
          <a:p>
            <a:endParaRPr kumimoji="1" lang="zh-CN" altLang="en-US" dirty="0"/>
          </a:p>
        </p:txBody>
      </p:sp>
      <p:sp>
        <p:nvSpPr>
          <p:cNvPr id="4" name="文本占位符 3">
            <a:extLst>
              <a:ext uri="{FF2B5EF4-FFF2-40B4-BE49-F238E27FC236}">
                <a16:creationId xmlns:a16="http://schemas.microsoft.com/office/drawing/2014/main" id="{F489322A-8FF5-9949-8D53-7B6F02C542D6}"/>
              </a:ext>
            </a:extLst>
          </p:cNvPr>
          <p:cNvSpPr>
            <a:spLocks noGrp="1"/>
          </p:cNvSpPr>
          <p:nvPr>
            <p:ph type="body" sz="quarter" idx="13"/>
          </p:nvPr>
        </p:nvSpPr>
        <p:spPr/>
        <p:txBody>
          <a:bodyPr/>
          <a:lstStyle/>
          <a:p>
            <a:endParaRPr kumimoji="1" lang="zh-CN" altLang="en-US"/>
          </a:p>
        </p:txBody>
      </p:sp>
      <p:pic>
        <p:nvPicPr>
          <p:cNvPr id="5" name="图片 4">
            <a:extLst>
              <a:ext uri="{FF2B5EF4-FFF2-40B4-BE49-F238E27FC236}">
                <a16:creationId xmlns:a16="http://schemas.microsoft.com/office/drawing/2014/main" id="{0DEF2250-DFCE-7847-AD20-AA7F641AB814}"/>
              </a:ext>
            </a:extLst>
          </p:cNvPr>
          <p:cNvPicPr>
            <a:picLocks noChangeAspect="1"/>
          </p:cNvPicPr>
          <p:nvPr/>
        </p:nvPicPr>
        <p:blipFill>
          <a:blip r:embed="rId2"/>
          <a:stretch>
            <a:fillRect/>
          </a:stretch>
        </p:blipFill>
        <p:spPr>
          <a:xfrm>
            <a:off x="1597533" y="9318069"/>
            <a:ext cx="11230992" cy="4397931"/>
          </a:xfrm>
          <a:prstGeom prst="rect">
            <a:avLst/>
          </a:prstGeom>
        </p:spPr>
      </p:pic>
      <p:pic>
        <p:nvPicPr>
          <p:cNvPr id="6" name="图片 5">
            <a:extLst>
              <a:ext uri="{FF2B5EF4-FFF2-40B4-BE49-F238E27FC236}">
                <a16:creationId xmlns:a16="http://schemas.microsoft.com/office/drawing/2014/main" id="{E1FE9174-E9F9-0544-A742-F692D14CB5AE}"/>
              </a:ext>
            </a:extLst>
          </p:cNvPr>
          <p:cNvPicPr>
            <a:picLocks noChangeAspect="1"/>
          </p:cNvPicPr>
          <p:nvPr/>
        </p:nvPicPr>
        <p:blipFill>
          <a:blip r:embed="rId3"/>
          <a:stretch>
            <a:fillRect/>
          </a:stretch>
        </p:blipFill>
        <p:spPr>
          <a:xfrm>
            <a:off x="13598699" y="9001812"/>
            <a:ext cx="9131398" cy="4497350"/>
          </a:xfrm>
          <a:prstGeom prst="rect">
            <a:avLst/>
          </a:prstGeom>
        </p:spPr>
      </p:pic>
    </p:spTree>
    <p:extLst>
      <p:ext uri="{BB962C8B-B14F-4D97-AF65-F5344CB8AC3E}">
        <p14:creationId xmlns:p14="http://schemas.microsoft.com/office/powerpoint/2010/main" val="1933784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CB4C4C-EB78-EE4E-A6C1-7BB71F0CDE39}"/>
              </a:ext>
            </a:extLst>
          </p:cNvPr>
          <p:cNvSpPr>
            <a:spLocks noGrp="1"/>
          </p:cNvSpPr>
          <p:nvPr>
            <p:ph type="title"/>
          </p:nvPr>
        </p:nvSpPr>
        <p:spPr/>
        <p:txBody>
          <a:bodyPr/>
          <a:lstStyle/>
          <a:p>
            <a:r>
              <a:rPr kumimoji="1" lang="zh-CN" altLang="en-US" dirty="0"/>
              <a:t>研究方法</a:t>
            </a:r>
          </a:p>
        </p:txBody>
      </p:sp>
      <p:sp>
        <p:nvSpPr>
          <p:cNvPr id="3" name="文本占位符 2">
            <a:extLst>
              <a:ext uri="{FF2B5EF4-FFF2-40B4-BE49-F238E27FC236}">
                <a16:creationId xmlns:a16="http://schemas.microsoft.com/office/drawing/2014/main" id="{FAB8C978-765B-BD42-B4E7-8E786DB4B422}"/>
              </a:ext>
            </a:extLst>
          </p:cNvPr>
          <p:cNvSpPr>
            <a:spLocks noGrp="1"/>
          </p:cNvSpPr>
          <p:nvPr>
            <p:ph type="body" sz="quarter" idx="13"/>
          </p:nvPr>
        </p:nvSpPr>
        <p:spPr/>
        <p:txBody>
          <a:bodyPr/>
          <a:lstStyle/>
          <a:p>
            <a:r>
              <a:rPr kumimoji="1" lang="en-US" altLang="zh-CN" dirty="0"/>
              <a:t>(Acosta-</a:t>
            </a:r>
            <a:r>
              <a:rPr kumimoji="1" lang="en-US" altLang="zh-CN" dirty="0" err="1"/>
              <a:t>Cabronero</a:t>
            </a:r>
            <a:r>
              <a:rPr kumimoji="1" lang="en-US" altLang="zh-CN" dirty="0"/>
              <a:t> et al. J </a:t>
            </a:r>
            <a:r>
              <a:rPr kumimoji="1" lang="en-US" altLang="zh-CN" dirty="0" err="1"/>
              <a:t>Neurosci</a:t>
            </a:r>
            <a:r>
              <a:rPr kumimoji="1" lang="en-US" altLang="zh-CN" dirty="0"/>
              <a:t> 2016;36:364–374)</a:t>
            </a:r>
            <a:endParaRPr kumimoji="1" lang="zh-CN" altLang="en-US" dirty="0"/>
          </a:p>
        </p:txBody>
      </p:sp>
      <p:sp>
        <p:nvSpPr>
          <p:cNvPr id="4" name="内容占位符 3">
            <a:extLst>
              <a:ext uri="{FF2B5EF4-FFF2-40B4-BE49-F238E27FC236}">
                <a16:creationId xmlns:a16="http://schemas.microsoft.com/office/drawing/2014/main" id="{8C42BF1B-7535-0E4D-870F-EF69A9E624AD}"/>
              </a:ext>
            </a:extLst>
          </p:cNvPr>
          <p:cNvSpPr>
            <a:spLocks noGrp="1"/>
          </p:cNvSpPr>
          <p:nvPr>
            <p:ph sz="half" idx="1"/>
          </p:nvPr>
        </p:nvSpPr>
        <p:spPr>
          <a:xfrm>
            <a:off x="1597533" y="2033463"/>
            <a:ext cx="21106892" cy="10513169"/>
          </a:xfrm>
        </p:spPr>
        <p:txBody>
          <a:bodyPr/>
          <a:lstStyle/>
          <a:p>
            <a:r>
              <a:rPr kumimoji="1" lang="en-US" altLang="zh-CN" dirty="0" err="1"/>
              <a:t>Combind</a:t>
            </a:r>
            <a:r>
              <a:rPr kumimoji="1" lang="en-US" altLang="zh-CN" dirty="0"/>
              <a:t> magnitude</a:t>
            </a:r>
          </a:p>
          <a:p>
            <a:pPr lvl="1"/>
            <a:r>
              <a:rPr kumimoji="1" lang="en-US" altLang="zh-CN" dirty="0"/>
              <a:t>&gt;&gt; Brain mask</a:t>
            </a:r>
          </a:p>
          <a:p>
            <a:pPr lvl="1"/>
            <a:r>
              <a:rPr kumimoji="1" lang="en-US" altLang="zh-CN" dirty="0"/>
              <a:t>&gt;&gt; Gradient mask</a:t>
            </a:r>
          </a:p>
          <a:p>
            <a:pPr lvl="1"/>
            <a:r>
              <a:rPr kumimoji="1" lang="en-US" altLang="zh-CN" dirty="0"/>
              <a:t>&gt;&gt; Bias-corrected magnitude</a:t>
            </a:r>
          </a:p>
          <a:p>
            <a:pPr lvl="1"/>
            <a:endParaRPr kumimoji="1" lang="en-US" altLang="zh-CN" dirty="0"/>
          </a:p>
          <a:p>
            <a:r>
              <a:rPr kumimoji="1" lang="en-US" altLang="zh-CN" dirty="0"/>
              <a:t>Combined phase &gt;&gt; Unwrapped phase + Brain mask &gt;&gt; Local </a:t>
            </a:r>
            <a:r>
              <a:rPr kumimoji="1" lang="en-US" altLang="zh-CN" dirty="0" err="1"/>
              <a:t>fieldmap</a:t>
            </a:r>
            <a:r>
              <a:rPr kumimoji="1" lang="en-US" altLang="zh-CN" dirty="0"/>
              <a:t> + Combined magnitude &gt;&gt; QSM</a:t>
            </a:r>
          </a:p>
          <a:p>
            <a:r>
              <a:rPr kumimoji="1" lang="en-US" altLang="zh-CN" dirty="0"/>
              <a:t>Anatomical image &gt;&gt; Anatomical template (ANTs); Bias-corrected magnitude &gt;&gt; affine </a:t>
            </a:r>
            <a:r>
              <a:rPr kumimoji="1" lang="en-US" altLang="zh-CN" dirty="0" err="1"/>
              <a:t>coregistered</a:t>
            </a:r>
            <a:r>
              <a:rPr kumimoji="1" lang="en-US" altLang="zh-CN" dirty="0"/>
              <a:t> to Anatomical image</a:t>
            </a:r>
          </a:p>
          <a:p>
            <a:r>
              <a:rPr kumimoji="1" lang="en-US" altLang="zh-CN" dirty="0"/>
              <a:t>QSM &gt;&gt; QSM template</a:t>
            </a:r>
            <a:r>
              <a:rPr kumimoji="1" lang="zh-CN" altLang="en-US" dirty="0"/>
              <a:t> </a:t>
            </a:r>
            <a:r>
              <a:rPr kumimoji="1" lang="en-US" altLang="zh-CN" dirty="0"/>
              <a:t>(An average template was then calculated from all warped QSMs) &gt;&gt; Warped QSM &gt;&gt; Smoothed Warped QSM &gt;&gt; Whole-Brain stats &gt;&gt; MNI152 (QSM template and study results were warped to MNI152 space using b-spline and trilinear interpolation, respectively)</a:t>
            </a:r>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pic>
        <p:nvPicPr>
          <p:cNvPr id="5" name="图片 4">
            <a:extLst>
              <a:ext uri="{FF2B5EF4-FFF2-40B4-BE49-F238E27FC236}">
                <a16:creationId xmlns:a16="http://schemas.microsoft.com/office/drawing/2014/main" id="{5047A773-7C69-E646-8A57-52BCE55E3D92}"/>
              </a:ext>
            </a:extLst>
          </p:cNvPr>
          <p:cNvPicPr>
            <a:picLocks noChangeAspect="1"/>
          </p:cNvPicPr>
          <p:nvPr/>
        </p:nvPicPr>
        <p:blipFill>
          <a:blip r:embed="rId3"/>
          <a:stretch>
            <a:fillRect/>
          </a:stretch>
        </p:blipFill>
        <p:spPr>
          <a:xfrm>
            <a:off x="11224904" y="2040349"/>
            <a:ext cx="11479521" cy="5005071"/>
          </a:xfrm>
          <a:prstGeom prst="rect">
            <a:avLst/>
          </a:prstGeom>
        </p:spPr>
      </p:pic>
    </p:spTree>
    <p:extLst>
      <p:ext uri="{BB962C8B-B14F-4D97-AF65-F5344CB8AC3E}">
        <p14:creationId xmlns:p14="http://schemas.microsoft.com/office/powerpoint/2010/main" val="2174731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1D6D4C-D7FA-A04D-810F-DE714C4BAD7D}"/>
              </a:ext>
            </a:extLst>
          </p:cNvPr>
          <p:cNvSpPr>
            <a:spLocks noGrp="1"/>
          </p:cNvSpPr>
          <p:nvPr>
            <p:ph type="title"/>
          </p:nvPr>
        </p:nvSpPr>
        <p:spPr/>
        <p:txBody>
          <a:bodyPr/>
          <a:lstStyle/>
          <a:p>
            <a:r>
              <a:rPr kumimoji="1" lang="zh-CN" altLang="en-US" dirty="0"/>
              <a:t>研究方法</a:t>
            </a:r>
          </a:p>
        </p:txBody>
      </p:sp>
      <p:sp>
        <p:nvSpPr>
          <p:cNvPr id="3" name="文本占位符 2">
            <a:extLst>
              <a:ext uri="{FF2B5EF4-FFF2-40B4-BE49-F238E27FC236}">
                <a16:creationId xmlns:a16="http://schemas.microsoft.com/office/drawing/2014/main" id="{5954F15C-488D-364F-9857-68AD55115BC9}"/>
              </a:ext>
            </a:extLst>
          </p:cNvPr>
          <p:cNvSpPr>
            <a:spLocks noGrp="1"/>
          </p:cNvSpPr>
          <p:nvPr>
            <p:ph type="body" sz="quarter" idx="13"/>
          </p:nvPr>
        </p:nvSpPr>
        <p:spPr/>
        <p:txBody>
          <a:bodyPr/>
          <a:lstStyle/>
          <a:p>
            <a:r>
              <a:rPr lang="en-US" altLang="zh-CN" dirty="0"/>
              <a:t>(Betts et al. Neuroimage 2016;138:43–63)</a:t>
            </a:r>
            <a:endParaRPr kumimoji="1" lang="zh-CN" altLang="en-US" dirty="0"/>
          </a:p>
        </p:txBody>
      </p:sp>
      <p:sp>
        <p:nvSpPr>
          <p:cNvPr id="4" name="内容占位符 3">
            <a:extLst>
              <a:ext uri="{FF2B5EF4-FFF2-40B4-BE49-F238E27FC236}">
                <a16:creationId xmlns:a16="http://schemas.microsoft.com/office/drawing/2014/main" id="{D4CEA326-206E-1547-A160-EC63485162DB}"/>
              </a:ext>
            </a:extLst>
          </p:cNvPr>
          <p:cNvSpPr>
            <a:spLocks noGrp="1"/>
          </p:cNvSpPr>
          <p:nvPr>
            <p:ph sz="half" idx="1"/>
          </p:nvPr>
        </p:nvSpPr>
        <p:spPr>
          <a:xfrm>
            <a:off x="1597532" y="2033464"/>
            <a:ext cx="10594467" cy="11089232"/>
          </a:xfrm>
        </p:spPr>
        <p:txBody>
          <a:bodyPr/>
          <a:lstStyle/>
          <a:p>
            <a:r>
              <a:rPr kumimoji="1" lang="en-US" altLang="zh-CN" dirty="0"/>
              <a:t>(A, B) signed QSM</a:t>
            </a:r>
            <a:r>
              <a:rPr kumimoji="1" lang="zh-CN" altLang="en-US" dirty="0"/>
              <a:t> </a:t>
            </a:r>
            <a:r>
              <a:rPr kumimoji="1" lang="en-US" altLang="zh-CN" dirty="0"/>
              <a:t>&gt;&gt;</a:t>
            </a:r>
            <a:r>
              <a:rPr kumimoji="1" lang="zh-CN" altLang="en-US" dirty="0"/>
              <a:t> </a:t>
            </a:r>
            <a:r>
              <a:rPr kumimoji="1" lang="en-US" altLang="zh-CN" dirty="0"/>
              <a:t>ROI</a:t>
            </a:r>
            <a:r>
              <a:rPr kumimoji="1" lang="zh-CN" altLang="en-US" dirty="0"/>
              <a:t> </a:t>
            </a:r>
            <a:r>
              <a:rPr kumimoji="1" lang="en-US" altLang="zh-CN" dirty="0"/>
              <a:t>analysis</a:t>
            </a:r>
          </a:p>
          <a:p>
            <a:r>
              <a:rPr kumimoji="1" lang="en-US" altLang="zh-CN" dirty="0"/>
              <a:t>(C, D) absolute QSM (|QSM|)</a:t>
            </a:r>
            <a:r>
              <a:rPr kumimoji="1" lang="zh-CN" altLang="en-US" dirty="0"/>
              <a:t> </a:t>
            </a:r>
            <a:r>
              <a:rPr kumimoji="1" lang="en-US" altLang="zh-CN" dirty="0"/>
              <a:t>&gt;&gt;</a:t>
            </a:r>
            <a:r>
              <a:rPr kumimoji="1" lang="zh-CN" altLang="en-US" dirty="0"/>
              <a:t> </a:t>
            </a:r>
            <a:r>
              <a:rPr kumimoji="1" lang="en-US" altLang="zh-CN" dirty="0"/>
              <a:t>whole-brain</a:t>
            </a:r>
          </a:p>
          <a:p>
            <a:pPr lvl="1"/>
            <a:r>
              <a:rPr kumimoji="1" lang="en-US" altLang="zh-CN" dirty="0"/>
              <a:t>Code</a:t>
            </a:r>
            <a:r>
              <a:rPr kumimoji="1" lang="zh-CN" altLang="en-US" dirty="0"/>
              <a:t>：</a:t>
            </a:r>
            <a:r>
              <a:rPr kumimoji="1" lang="en-US" altLang="zh-CN" dirty="0" err="1"/>
              <a:t>fslmaths</a:t>
            </a:r>
            <a:r>
              <a:rPr kumimoji="1" lang="en-US" altLang="zh-CN" dirty="0"/>
              <a:t> </a:t>
            </a:r>
            <a:r>
              <a:rPr kumimoji="1" lang="en-US" altLang="zh-CN" dirty="0" err="1"/>
              <a:t>QSM.nii.gz</a:t>
            </a:r>
            <a:r>
              <a:rPr kumimoji="1" lang="zh-CN" altLang="en-US" dirty="0"/>
              <a:t> </a:t>
            </a:r>
            <a:r>
              <a:rPr kumimoji="1" lang="en-US" altLang="zh-CN" dirty="0"/>
              <a:t>–abs</a:t>
            </a:r>
            <a:r>
              <a:rPr kumimoji="1" lang="zh-CN" altLang="en-US" dirty="0"/>
              <a:t> </a:t>
            </a:r>
            <a:r>
              <a:rPr kumimoji="1" lang="en-US" altLang="zh-CN" dirty="0" err="1"/>
              <a:t>QSM_abs.nii.gz</a:t>
            </a:r>
            <a:endParaRPr kumimoji="1" lang="en-US" altLang="zh-CN" dirty="0"/>
          </a:p>
          <a:p>
            <a:pPr lvl="1"/>
            <a:r>
              <a:rPr kumimoji="1" lang="en-US" altLang="zh-CN" dirty="0"/>
              <a:t>-abs   : absolute value</a:t>
            </a:r>
          </a:p>
          <a:p>
            <a:pPr lvl="1"/>
            <a:r>
              <a:rPr kumimoji="1" lang="en-US" altLang="zh-CN" dirty="0"/>
              <a:t>The absolute value was taken to QSM to improve statistical conditioning for whole-brain analysis (Betts et al., 2016) and to ameliorate the spurious impact of blooming effects</a:t>
            </a:r>
            <a:endParaRPr kumimoji="1" lang="zh-CN" altLang="en-US" dirty="0"/>
          </a:p>
        </p:txBody>
      </p:sp>
      <p:pic>
        <p:nvPicPr>
          <p:cNvPr id="5" name="图片 4">
            <a:extLst>
              <a:ext uri="{FF2B5EF4-FFF2-40B4-BE49-F238E27FC236}">
                <a16:creationId xmlns:a16="http://schemas.microsoft.com/office/drawing/2014/main" id="{0DB3B542-5984-D443-8AB5-6D664960B521}"/>
              </a:ext>
            </a:extLst>
          </p:cNvPr>
          <p:cNvPicPr>
            <a:picLocks noChangeAspect="1"/>
          </p:cNvPicPr>
          <p:nvPr/>
        </p:nvPicPr>
        <p:blipFill>
          <a:blip r:embed="rId3"/>
          <a:stretch>
            <a:fillRect/>
          </a:stretch>
        </p:blipFill>
        <p:spPr>
          <a:xfrm>
            <a:off x="12557907" y="2033464"/>
            <a:ext cx="10144061" cy="5328592"/>
          </a:xfrm>
          <a:prstGeom prst="rect">
            <a:avLst/>
          </a:prstGeom>
        </p:spPr>
      </p:pic>
      <p:pic>
        <p:nvPicPr>
          <p:cNvPr id="6" name="图片 5">
            <a:extLst>
              <a:ext uri="{FF2B5EF4-FFF2-40B4-BE49-F238E27FC236}">
                <a16:creationId xmlns:a16="http://schemas.microsoft.com/office/drawing/2014/main" id="{90DFEEE2-6F48-9F4D-84B9-FFFDB89510B5}"/>
              </a:ext>
            </a:extLst>
          </p:cNvPr>
          <p:cNvPicPr>
            <a:picLocks noChangeAspect="1"/>
          </p:cNvPicPr>
          <p:nvPr/>
        </p:nvPicPr>
        <p:blipFill>
          <a:blip r:embed="rId4"/>
          <a:stretch>
            <a:fillRect/>
          </a:stretch>
        </p:blipFill>
        <p:spPr>
          <a:xfrm>
            <a:off x="12636455" y="7362056"/>
            <a:ext cx="10150012" cy="5359524"/>
          </a:xfrm>
          <a:prstGeom prst="rect">
            <a:avLst/>
          </a:prstGeom>
        </p:spPr>
      </p:pic>
    </p:spTree>
    <p:extLst>
      <p:ext uri="{BB962C8B-B14F-4D97-AF65-F5344CB8AC3E}">
        <p14:creationId xmlns:p14="http://schemas.microsoft.com/office/powerpoint/2010/main" val="3084662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7AE32-F559-214E-94CE-3FD0AB49C135}"/>
              </a:ext>
            </a:extLst>
          </p:cNvPr>
          <p:cNvSpPr>
            <a:spLocks noGrp="1"/>
          </p:cNvSpPr>
          <p:nvPr>
            <p:ph type="title"/>
          </p:nvPr>
        </p:nvSpPr>
        <p:spPr/>
        <p:txBody>
          <a:bodyPr/>
          <a:lstStyle/>
          <a:p>
            <a:r>
              <a:rPr kumimoji="1" lang="zh-CN" altLang="en-US" dirty="0"/>
              <a:t>研究方法</a:t>
            </a:r>
          </a:p>
        </p:txBody>
      </p:sp>
      <p:sp>
        <p:nvSpPr>
          <p:cNvPr id="3" name="文本占位符 2">
            <a:extLst>
              <a:ext uri="{FF2B5EF4-FFF2-40B4-BE49-F238E27FC236}">
                <a16:creationId xmlns:a16="http://schemas.microsoft.com/office/drawing/2014/main" id="{6E1AC530-9954-F447-90D2-D6C6638AA6FD}"/>
              </a:ext>
            </a:extLst>
          </p:cNvPr>
          <p:cNvSpPr>
            <a:spLocks noGrp="1"/>
          </p:cNvSpPr>
          <p:nvPr>
            <p:ph type="body" sz="quarter" idx="13"/>
          </p:nvPr>
        </p:nvSpPr>
        <p:spPr/>
        <p:txBody>
          <a:bodyPr/>
          <a:lstStyle/>
          <a:p>
            <a:endParaRPr kumimoji="1" lang="zh-CN" altLang="en-US" dirty="0"/>
          </a:p>
        </p:txBody>
      </p:sp>
      <p:sp>
        <p:nvSpPr>
          <p:cNvPr id="4" name="内容占位符 3">
            <a:extLst>
              <a:ext uri="{FF2B5EF4-FFF2-40B4-BE49-F238E27FC236}">
                <a16:creationId xmlns:a16="http://schemas.microsoft.com/office/drawing/2014/main" id="{CED8BE4B-280F-A148-A8E5-537FF5B4EBFC}"/>
              </a:ext>
            </a:extLst>
          </p:cNvPr>
          <p:cNvSpPr>
            <a:spLocks noGrp="1"/>
          </p:cNvSpPr>
          <p:nvPr>
            <p:ph sz="half" idx="1"/>
          </p:nvPr>
        </p:nvSpPr>
        <p:spPr>
          <a:xfrm>
            <a:off x="1597533" y="2033464"/>
            <a:ext cx="11386555" cy="7416824"/>
          </a:xfrm>
        </p:spPr>
        <p:txBody>
          <a:bodyPr/>
          <a:lstStyle/>
          <a:p>
            <a:r>
              <a:rPr kumimoji="1" lang="en-US" altLang="zh-CN" dirty="0"/>
              <a:t>Voxel-wise grey matter QSM cluster-enhanced analysis</a:t>
            </a:r>
          </a:p>
          <a:p>
            <a:r>
              <a:rPr kumimoji="1" lang="en-US" altLang="zh-CN" b="1" dirty="0"/>
              <a:t>Absolute</a:t>
            </a:r>
            <a:r>
              <a:rPr kumimoji="1" lang="en-US" altLang="zh-CN" dirty="0"/>
              <a:t> susceptibility maps</a:t>
            </a:r>
          </a:p>
          <a:p>
            <a:r>
              <a:rPr kumimoji="1" lang="zh-CN" altLang="en-US" dirty="0"/>
              <a:t>高斯核平滑，标准差为</a:t>
            </a:r>
            <a:r>
              <a:rPr kumimoji="1" lang="en-US" altLang="zh-CN" dirty="0"/>
              <a:t>3mm</a:t>
            </a:r>
          </a:p>
          <a:p>
            <a:r>
              <a:rPr kumimoji="1" lang="en-US" altLang="zh-CN" dirty="0"/>
              <a:t>additional </a:t>
            </a:r>
            <a:r>
              <a:rPr kumimoji="1" lang="en-US" altLang="zh-CN" b="1" dirty="0"/>
              <a:t>compensation</a:t>
            </a:r>
            <a:r>
              <a:rPr kumimoji="1" lang="en-US" altLang="zh-CN" dirty="0"/>
              <a:t> for brain-boundary effects</a:t>
            </a:r>
          </a:p>
          <a:p>
            <a:r>
              <a:rPr kumimoji="1" lang="zh-CN" altLang="en-US" dirty="0"/>
              <a:t>降采样到</a:t>
            </a:r>
            <a:r>
              <a:rPr kumimoji="1" lang="en-US" altLang="zh-CN" dirty="0"/>
              <a:t>2mm</a:t>
            </a:r>
            <a:r>
              <a:rPr kumimoji="1" lang="en-US" altLang="zh-CN" baseline="30000" dirty="0"/>
              <a:t>3</a:t>
            </a:r>
          </a:p>
          <a:p>
            <a:r>
              <a:rPr kumimoji="1" lang="zh-CN" altLang="en-US" dirty="0"/>
              <a:t>协变量</a:t>
            </a:r>
            <a:r>
              <a:rPr lang="zh-CN" altLang="en-US" dirty="0"/>
              <a:t>感兴趣区</a:t>
            </a:r>
            <a:r>
              <a:rPr kumimoji="1" lang="en-US" altLang="zh-CN" dirty="0"/>
              <a:t>covariate of interest (tau-PET ) </a:t>
            </a:r>
            <a:r>
              <a:rPr lang="zh-CN" altLang="en-US" dirty="0"/>
              <a:t>：反映</a:t>
            </a:r>
            <a:r>
              <a:rPr lang="en-US" altLang="zh-CN" dirty="0" err="1"/>
              <a:t>Braak</a:t>
            </a:r>
            <a:r>
              <a:rPr lang="en-US" altLang="zh-CN" dirty="0"/>
              <a:t> stages</a:t>
            </a:r>
            <a:r>
              <a:rPr lang="zh-CN" altLang="en-US" dirty="0"/>
              <a:t> </a:t>
            </a:r>
            <a:r>
              <a:rPr lang="en-US" altLang="zh-CN" dirty="0"/>
              <a:t>I-IV</a:t>
            </a:r>
            <a:r>
              <a:rPr lang="zh-CN" altLang="en-US" dirty="0"/>
              <a:t>相对应的颞区，</a:t>
            </a:r>
            <a:r>
              <a:rPr kumimoji="1" lang="zh-CN" altLang="en-US" dirty="0"/>
              <a:t>双侧的内嗅皮层，梭状皮层，下、中颞皮层</a:t>
            </a:r>
            <a:endParaRPr kumimoji="1" lang="en-US" altLang="zh-CN" dirty="0"/>
          </a:p>
          <a:p>
            <a:r>
              <a:rPr kumimoji="1" lang="en-US" altLang="zh-CN" dirty="0"/>
              <a:t>SPM12</a:t>
            </a:r>
            <a:r>
              <a:rPr kumimoji="1" lang="zh-CN" altLang="en-US" dirty="0"/>
              <a:t>组织分割</a:t>
            </a:r>
            <a:r>
              <a:rPr kumimoji="1" lang="en-US" altLang="zh-CN" dirty="0"/>
              <a:t>-</a:t>
            </a:r>
            <a:r>
              <a:rPr kumimoji="1" lang="zh-CN" altLang="en-US" dirty="0"/>
              <a:t>灰质</a:t>
            </a:r>
            <a:r>
              <a:rPr kumimoji="1" lang="en-US" altLang="zh-CN" dirty="0"/>
              <a:t> &gt;&gt;</a:t>
            </a:r>
            <a:r>
              <a:rPr kumimoji="1" lang="zh-CN" altLang="en-US" dirty="0"/>
              <a:t>基于体素的回归分析</a:t>
            </a:r>
            <a:endParaRPr kumimoji="1" lang="en-US" altLang="zh-CN" dirty="0"/>
          </a:p>
          <a:p>
            <a:r>
              <a:rPr kumimoji="1" lang="zh-CN" altLang="en-US" dirty="0"/>
              <a:t>使用 </a:t>
            </a:r>
            <a:r>
              <a:rPr kumimoji="1" lang="en-US" altLang="zh-CN" dirty="0"/>
              <a:t>FSL-</a:t>
            </a:r>
            <a:r>
              <a:rPr kumimoji="1" lang="en-US" altLang="zh-CN" dirty="0" err="1"/>
              <a:t>randomise</a:t>
            </a:r>
            <a:r>
              <a:rPr kumimoji="1" lang="en-US" altLang="zh-CN" dirty="0"/>
              <a:t> </a:t>
            </a:r>
            <a:r>
              <a:rPr kumimoji="1" lang="zh-CN" altLang="en-US" dirty="0"/>
              <a:t>进行 </a:t>
            </a:r>
            <a:r>
              <a:rPr kumimoji="1" lang="en-US" altLang="zh-CN" dirty="0"/>
              <a:t>TFCE </a:t>
            </a:r>
            <a:r>
              <a:rPr kumimoji="1" lang="zh-CN" altLang="en-US" dirty="0"/>
              <a:t>校正（</a:t>
            </a:r>
            <a:r>
              <a:rPr kumimoji="1" lang="en-US" altLang="zh-CN" dirty="0"/>
              <a:t>10000 permutations</a:t>
            </a:r>
            <a:r>
              <a:rPr kumimoji="1" lang="zh-CN" altLang="en-US" dirty="0"/>
              <a:t>）</a:t>
            </a:r>
            <a:endParaRPr kumimoji="1" lang="en-US" altLang="zh-CN" dirty="0"/>
          </a:p>
          <a:p>
            <a:r>
              <a:rPr lang="zh-CN" altLang="en-US" dirty="0"/>
              <a:t>使用 </a:t>
            </a:r>
            <a:r>
              <a:rPr lang="en-US" altLang="zh-CN" dirty="0"/>
              <a:t>FWE </a:t>
            </a:r>
            <a:r>
              <a:rPr lang="zh-CN" altLang="en-US" dirty="0"/>
              <a:t>校正</a:t>
            </a:r>
            <a:r>
              <a:rPr lang="en-US" altLang="zh-CN" dirty="0"/>
              <a:t>P</a:t>
            </a:r>
            <a:r>
              <a:rPr lang="zh-CN" altLang="en-US" dirty="0"/>
              <a:t>值：</a:t>
            </a:r>
            <a:r>
              <a:rPr lang="en-US" altLang="zh-CN" dirty="0"/>
              <a:t>P&lt;0.01</a:t>
            </a:r>
            <a:endParaRPr kumimoji="1" lang="en-US" altLang="zh-CN" dirty="0"/>
          </a:p>
          <a:p>
            <a:endParaRPr kumimoji="1" lang="zh-CN" altLang="en-US" dirty="0"/>
          </a:p>
        </p:txBody>
      </p:sp>
      <p:pic>
        <p:nvPicPr>
          <p:cNvPr id="1026" name="Picture 2" descr="Schematic of the Braak and Braak amyloid and tau stages during the... |  Download Scientific Diagram">
            <a:extLst>
              <a:ext uri="{FF2B5EF4-FFF2-40B4-BE49-F238E27FC236}">
                <a16:creationId xmlns:a16="http://schemas.microsoft.com/office/drawing/2014/main" id="{34A2832B-CD50-DB4C-A40B-1FD55BDA38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7320" y="3684488"/>
            <a:ext cx="10795000" cy="5765800"/>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6BAB1F74-98F6-0D4F-9D8B-FFD8DD3913CC}"/>
              </a:ext>
            </a:extLst>
          </p:cNvPr>
          <p:cNvSpPr/>
          <p:nvPr/>
        </p:nvSpPr>
        <p:spPr>
          <a:xfrm>
            <a:off x="12568820" y="9996444"/>
            <a:ext cx="12192000" cy="707886"/>
          </a:xfrm>
          <a:prstGeom prst="rect">
            <a:avLst/>
          </a:prstGeom>
        </p:spPr>
        <p:txBody>
          <a:bodyPr>
            <a:spAutoFit/>
          </a:bodyPr>
          <a:lstStyle/>
          <a:p>
            <a:pPr algn="ctr"/>
            <a:r>
              <a:rPr lang="zh-CN" altLang="en-US" sz="4000" dirty="0">
                <a:latin typeface="Times New Roman" panose="02020603050405020304" pitchFamily="18" charset="0"/>
                <a:cs typeface="Times New Roman" panose="02020603050405020304" pitchFamily="18" charset="0"/>
              </a:rPr>
              <a:t>https://www.wikiwand.com/en/Braak_staging</a:t>
            </a:r>
          </a:p>
        </p:txBody>
      </p:sp>
    </p:spTree>
    <p:extLst>
      <p:ext uri="{BB962C8B-B14F-4D97-AF65-F5344CB8AC3E}">
        <p14:creationId xmlns:p14="http://schemas.microsoft.com/office/powerpoint/2010/main" val="4238393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1D6D4C-D7FA-A04D-810F-DE714C4BAD7D}"/>
              </a:ext>
            </a:extLst>
          </p:cNvPr>
          <p:cNvSpPr>
            <a:spLocks noGrp="1"/>
          </p:cNvSpPr>
          <p:nvPr>
            <p:ph type="title"/>
          </p:nvPr>
        </p:nvSpPr>
        <p:spPr/>
        <p:txBody>
          <a:bodyPr/>
          <a:lstStyle/>
          <a:p>
            <a:r>
              <a:rPr kumimoji="1" lang="zh-CN" altLang="en-US" dirty="0"/>
              <a:t>研究方法</a:t>
            </a:r>
          </a:p>
        </p:txBody>
      </p:sp>
      <p:sp>
        <p:nvSpPr>
          <p:cNvPr id="3" name="文本占位符 2">
            <a:extLst>
              <a:ext uri="{FF2B5EF4-FFF2-40B4-BE49-F238E27FC236}">
                <a16:creationId xmlns:a16="http://schemas.microsoft.com/office/drawing/2014/main" id="{5954F15C-488D-364F-9857-68AD55115BC9}"/>
              </a:ext>
            </a:extLst>
          </p:cNvPr>
          <p:cNvSpPr>
            <a:spLocks noGrp="1"/>
          </p:cNvSpPr>
          <p:nvPr>
            <p:ph type="body" sz="quarter" idx="13"/>
          </p:nvPr>
        </p:nvSpPr>
        <p:spPr/>
        <p:txBody>
          <a:bodyPr/>
          <a:lstStyle/>
          <a:p>
            <a:r>
              <a:rPr lang="en-US" altLang="zh-CN" dirty="0"/>
              <a:t>(Betts et al. Neuroimage 2016;138:43–63)</a:t>
            </a:r>
            <a:endParaRPr kumimoji="1" lang="zh-CN" altLang="en-US" dirty="0"/>
          </a:p>
        </p:txBody>
      </p:sp>
      <p:sp>
        <p:nvSpPr>
          <p:cNvPr id="4" name="内容占位符 3">
            <a:extLst>
              <a:ext uri="{FF2B5EF4-FFF2-40B4-BE49-F238E27FC236}">
                <a16:creationId xmlns:a16="http://schemas.microsoft.com/office/drawing/2014/main" id="{D4CEA326-206E-1547-A160-EC63485162DB}"/>
              </a:ext>
            </a:extLst>
          </p:cNvPr>
          <p:cNvSpPr>
            <a:spLocks noGrp="1"/>
          </p:cNvSpPr>
          <p:nvPr>
            <p:ph sz="half" idx="1"/>
          </p:nvPr>
        </p:nvSpPr>
        <p:spPr>
          <a:xfrm>
            <a:off x="1597532" y="2033464"/>
            <a:ext cx="10594467" cy="11089232"/>
          </a:xfrm>
        </p:spPr>
        <p:txBody>
          <a:bodyPr/>
          <a:lstStyle/>
          <a:p>
            <a:r>
              <a:rPr kumimoji="1" lang="en-US" altLang="zh-CN" dirty="0"/>
              <a:t>(</a:t>
            </a:r>
            <a:r>
              <a:rPr kumimoji="1" lang="en-US" altLang="zh-CN" dirty="0" err="1"/>
              <a:t>i</a:t>
            </a:r>
            <a:r>
              <a:rPr kumimoji="1" lang="en-US" altLang="zh-CN" dirty="0"/>
              <a:t>) GM and WM tissue segments were inferred from native T1weighted images using the “unified segmentation” model built into SPM12 with default settings; </a:t>
            </a:r>
          </a:p>
          <a:p>
            <a:r>
              <a:rPr kumimoji="1" lang="en-US" altLang="zh-CN" dirty="0"/>
              <a:t>(ii) both segments were </a:t>
            </a:r>
            <a:r>
              <a:rPr kumimoji="1" lang="en-US" altLang="zh-CN" b="1" dirty="0"/>
              <a:t>added together</a:t>
            </a:r>
            <a:r>
              <a:rPr kumimoji="1" lang="en-US" altLang="zh-CN" dirty="0"/>
              <a:t> resulting in a brain parenchymal probability segment, which was warped to the </a:t>
            </a:r>
            <a:r>
              <a:rPr kumimoji="1" lang="en-US" altLang="zh-CN" dirty="0" err="1"/>
              <a:t>studywise</a:t>
            </a:r>
            <a:r>
              <a:rPr kumimoji="1" lang="en-US" altLang="zh-CN" dirty="0"/>
              <a:t> space, </a:t>
            </a:r>
            <a:r>
              <a:rPr kumimoji="1" lang="en-US" altLang="zh-CN" dirty="0" err="1"/>
              <a:t>thresholded</a:t>
            </a:r>
            <a:r>
              <a:rPr kumimoji="1" lang="en-US" altLang="zh-CN" dirty="0"/>
              <a:t> at Prob &gt;0.5 and </a:t>
            </a:r>
            <a:r>
              <a:rPr kumimoji="1" lang="en-US" altLang="zh-CN" dirty="0" err="1"/>
              <a:t>binarised</a:t>
            </a:r>
            <a:r>
              <a:rPr kumimoji="1" lang="en-US" altLang="zh-CN" dirty="0"/>
              <a:t>; </a:t>
            </a:r>
          </a:p>
          <a:p>
            <a:r>
              <a:rPr kumimoji="1" lang="en-US" altLang="zh-CN" dirty="0"/>
              <a:t>(iii) warped QSM maps were subsequently brain-masked;</a:t>
            </a:r>
          </a:p>
          <a:p>
            <a:r>
              <a:rPr kumimoji="1" lang="en-US" altLang="zh-CN" dirty="0"/>
              <a:t>(iv) both brain masks and quantitative maps were smoothed with a 3D-Gaussian kernel; </a:t>
            </a:r>
          </a:p>
          <a:p>
            <a:r>
              <a:rPr kumimoji="1" lang="en-US" altLang="zh-CN" dirty="0"/>
              <a:t>(v) smoothed QSM volumes were (element-wise) divided by their corresponding smoothed brain mask resulting in parenchyma-specific, smoothing-compensated maps.</a:t>
            </a:r>
            <a:endParaRPr kumimoji="1" lang="zh-CN" altLang="en-US" dirty="0"/>
          </a:p>
        </p:txBody>
      </p:sp>
      <p:sp>
        <p:nvSpPr>
          <p:cNvPr id="7" name="矩形 6">
            <a:extLst>
              <a:ext uri="{FF2B5EF4-FFF2-40B4-BE49-F238E27FC236}">
                <a16:creationId xmlns:a16="http://schemas.microsoft.com/office/drawing/2014/main" id="{C64ADD05-7479-7247-9EC6-2020EA0EE2E5}"/>
              </a:ext>
            </a:extLst>
          </p:cNvPr>
          <p:cNvSpPr/>
          <p:nvPr/>
        </p:nvSpPr>
        <p:spPr>
          <a:xfrm>
            <a:off x="12990765" y="10529042"/>
            <a:ext cx="10594467" cy="2554545"/>
          </a:xfrm>
          <a:prstGeom prst="rect">
            <a:avLst/>
          </a:prstGeom>
        </p:spPr>
        <p:txBody>
          <a:bodyPr wrap="square">
            <a:spAutoFit/>
          </a:bodyPr>
          <a:lstStyle/>
          <a:p>
            <a:pPr algn="just"/>
            <a:r>
              <a:rPr lang="zh-CN" altLang="en-US" sz="4000" dirty="0">
                <a:latin typeface="Times New Roman" panose="02020603050405020304" pitchFamily="18" charset="0"/>
                <a:cs typeface="Times New Roman" panose="02020603050405020304" pitchFamily="18" charset="0"/>
              </a:rPr>
              <a:t>Since the smoothed WM masks have the same blurring as the normalized and smoothed DTI maps, the division will make the smoothed data have values more similar to the original data set.</a:t>
            </a:r>
          </a:p>
        </p:txBody>
      </p:sp>
      <p:pic>
        <p:nvPicPr>
          <p:cNvPr id="8" name="图片 7">
            <a:extLst>
              <a:ext uri="{FF2B5EF4-FFF2-40B4-BE49-F238E27FC236}">
                <a16:creationId xmlns:a16="http://schemas.microsoft.com/office/drawing/2014/main" id="{336203C6-050F-3847-96DC-C9942A906C37}"/>
              </a:ext>
            </a:extLst>
          </p:cNvPr>
          <p:cNvPicPr>
            <a:picLocks noChangeAspect="1"/>
          </p:cNvPicPr>
          <p:nvPr/>
        </p:nvPicPr>
        <p:blipFill>
          <a:blip r:embed="rId3"/>
          <a:stretch>
            <a:fillRect/>
          </a:stretch>
        </p:blipFill>
        <p:spPr>
          <a:xfrm>
            <a:off x="12683232" y="2030083"/>
            <a:ext cx="11209535" cy="8479538"/>
          </a:xfrm>
          <a:prstGeom prst="rect">
            <a:avLst/>
          </a:prstGeom>
        </p:spPr>
      </p:pic>
    </p:spTree>
    <p:extLst>
      <p:ext uri="{BB962C8B-B14F-4D97-AF65-F5344CB8AC3E}">
        <p14:creationId xmlns:p14="http://schemas.microsoft.com/office/powerpoint/2010/main" val="3037755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05BCE-9569-D84C-AEC7-0C6F585CC442}"/>
              </a:ext>
            </a:extLst>
          </p:cNvPr>
          <p:cNvSpPr>
            <a:spLocks noGrp="1"/>
          </p:cNvSpPr>
          <p:nvPr>
            <p:ph type="title"/>
          </p:nvPr>
        </p:nvSpPr>
        <p:spPr/>
        <p:txBody>
          <a:bodyPr/>
          <a:lstStyle/>
          <a:p>
            <a:r>
              <a:rPr kumimoji="1" lang="zh-CN" altLang="en-US" dirty="0"/>
              <a:t>研究方法</a:t>
            </a:r>
          </a:p>
        </p:txBody>
      </p:sp>
      <p:sp>
        <p:nvSpPr>
          <p:cNvPr id="3" name="文本占位符 2">
            <a:extLst>
              <a:ext uri="{FF2B5EF4-FFF2-40B4-BE49-F238E27FC236}">
                <a16:creationId xmlns:a16="http://schemas.microsoft.com/office/drawing/2014/main" id="{E0B69D46-376E-E34A-88F6-51A0B63E558D}"/>
              </a:ext>
            </a:extLst>
          </p:cNvPr>
          <p:cNvSpPr>
            <a:spLocks noGrp="1"/>
          </p:cNvSpPr>
          <p:nvPr>
            <p:ph type="body" sz="quarter" idx="13"/>
          </p:nvPr>
        </p:nvSpPr>
        <p:spPr/>
        <p:txBody>
          <a:bodyPr/>
          <a:lstStyle/>
          <a:p>
            <a:endParaRPr kumimoji="1" lang="zh-CN" altLang="en-US"/>
          </a:p>
        </p:txBody>
      </p:sp>
      <p:sp>
        <p:nvSpPr>
          <p:cNvPr id="4" name="内容占位符 3">
            <a:extLst>
              <a:ext uri="{FF2B5EF4-FFF2-40B4-BE49-F238E27FC236}">
                <a16:creationId xmlns:a16="http://schemas.microsoft.com/office/drawing/2014/main" id="{897F258E-B622-4547-B74A-71FC4993A0E9}"/>
              </a:ext>
            </a:extLst>
          </p:cNvPr>
          <p:cNvSpPr>
            <a:spLocks noGrp="1"/>
          </p:cNvSpPr>
          <p:nvPr>
            <p:ph sz="half" idx="1"/>
          </p:nvPr>
        </p:nvSpPr>
        <p:spPr>
          <a:xfrm>
            <a:off x="1606549" y="11250486"/>
            <a:ext cx="18074283" cy="2465513"/>
          </a:xfrm>
        </p:spPr>
        <p:txBody>
          <a:bodyPr/>
          <a:lstStyle/>
          <a:p>
            <a:r>
              <a:rPr kumimoji="1" lang="zh-CN" altLang="en-US" dirty="0"/>
              <a:t>本文中是平滑 </a:t>
            </a:r>
            <a:r>
              <a:rPr kumimoji="1" lang="en-US" altLang="zh-CN" dirty="0"/>
              <a:t>&gt;&gt;</a:t>
            </a:r>
            <a:r>
              <a:rPr kumimoji="1" lang="zh-CN" altLang="en-US" dirty="0"/>
              <a:t> </a:t>
            </a:r>
            <a:r>
              <a:rPr kumimoji="1" lang="en-US" altLang="zh-CN" dirty="0"/>
              <a:t>compensation &gt;&gt; mask</a:t>
            </a:r>
            <a:r>
              <a:rPr kumimoji="1" lang="zh-CN" altLang="en-US" dirty="0"/>
              <a:t>分割 </a:t>
            </a:r>
            <a:r>
              <a:rPr kumimoji="1" lang="en-US" altLang="zh-CN" dirty="0"/>
              <a:t>&gt;&gt;</a:t>
            </a:r>
            <a:r>
              <a:rPr kumimoji="1" lang="zh-CN" altLang="en-US" dirty="0"/>
              <a:t> 个体统计学结果 </a:t>
            </a:r>
            <a:r>
              <a:rPr kumimoji="1" lang="en-US" altLang="zh-CN" dirty="0"/>
              <a:t>&gt;&gt;</a:t>
            </a:r>
            <a:r>
              <a:rPr kumimoji="1" lang="zh-CN" altLang="en-US" dirty="0"/>
              <a:t> 标准化</a:t>
            </a:r>
            <a:endParaRPr kumimoji="1" lang="en-US" altLang="zh-CN" dirty="0"/>
          </a:p>
          <a:p>
            <a:r>
              <a:rPr kumimoji="1" lang="zh-CN" altLang="en-US" dirty="0"/>
              <a:t>也有文献：</a:t>
            </a:r>
            <a:r>
              <a:rPr kumimoji="1" lang="en-US" altLang="zh-CN" dirty="0"/>
              <a:t>Mask</a:t>
            </a:r>
            <a:r>
              <a:rPr kumimoji="1" lang="zh-CN" altLang="en-US" dirty="0"/>
              <a:t>分割 </a:t>
            </a:r>
            <a:r>
              <a:rPr kumimoji="1" lang="en-US" altLang="zh-CN" dirty="0"/>
              <a:t>&gt;&gt;</a:t>
            </a:r>
            <a:r>
              <a:rPr kumimoji="1" lang="zh-CN" altLang="en-US" dirty="0"/>
              <a:t> 平滑 </a:t>
            </a:r>
            <a:r>
              <a:rPr kumimoji="1" lang="en-US" altLang="zh-CN" dirty="0"/>
              <a:t>&gt;&gt;</a:t>
            </a:r>
            <a:r>
              <a:rPr kumimoji="1" lang="zh-CN" altLang="en-US" dirty="0"/>
              <a:t> 标准化 </a:t>
            </a:r>
            <a:r>
              <a:rPr kumimoji="1" lang="en-US" altLang="zh-CN" dirty="0"/>
              <a:t>&gt;&gt;</a:t>
            </a:r>
            <a:r>
              <a:rPr kumimoji="1" lang="zh-CN" altLang="en-US" dirty="0"/>
              <a:t> 统计</a:t>
            </a:r>
            <a:endParaRPr kumimoji="1" lang="en-US" altLang="zh-CN" dirty="0"/>
          </a:p>
          <a:p>
            <a:endParaRPr kumimoji="1" lang="zh-CN" altLang="en-US" dirty="0"/>
          </a:p>
        </p:txBody>
      </p:sp>
      <p:pic>
        <p:nvPicPr>
          <p:cNvPr id="5" name="图片 4">
            <a:extLst>
              <a:ext uri="{FF2B5EF4-FFF2-40B4-BE49-F238E27FC236}">
                <a16:creationId xmlns:a16="http://schemas.microsoft.com/office/drawing/2014/main" id="{ED1F59A2-6B06-264C-A4C3-3DE025E8CA50}"/>
              </a:ext>
            </a:extLst>
          </p:cNvPr>
          <p:cNvPicPr>
            <a:picLocks noChangeAspect="1"/>
          </p:cNvPicPr>
          <p:nvPr/>
        </p:nvPicPr>
        <p:blipFill>
          <a:blip r:embed="rId2"/>
          <a:stretch>
            <a:fillRect/>
          </a:stretch>
        </p:blipFill>
        <p:spPr>
          <a:xfrm>
            <a:off x="-9017" y="2000882"/>
            <a:ext cx="12192000" cy="7747000"/>
          </a:xfrm>
          <a:prstGeom prst="rect">
            <a:avLst/>
          </a:prstGeom>
        </p:spPr>
      </p:pic>
      <p:pic>
        <p:nvPicPr>
          <p:cNvPr id="6" name="图片 5">
            <a:extLst>
              <a:ext uri="{FF2B5EF4-FFF2-40B4-BE49-F238E27FC236}">
                <a16:creationId xmlns:a16="http://schemas.microsoft.com/office/drawing/2014/main" id="{1812B677-F090-B04F-971F-5172655C0AAF}"/>
              </a:ext>
            </a:extLst>
          </p:cNvPr>
          <p:cNvPicPr>
            <a:picLocks noChangeAspect="1"/>
          </p:cNvPicPr>
          <p:nvPr/>
        </p:nvPicPr>
        <p:blipFill>
          <a:blip r:embed="rId3"/>
          <a:stretch>
            <a:fillRect/>
          </a:stretch>
        </p:blipFill>
        <p:spPr>
          <a:xfrm>
            <a:off x="12201018" y="2000882"/>
            <a:ext cx="12191999" cy="7804772"/>
          </a:xfrm>
          <a:prstGeom prst="rect">
            <a:avLst/>
          </a:prstGeom>
        </p:spPr>
      </p:pic>
    </p:spTree>
    <p:extLst>
      <p:ext uri="{BB962C8B-B14F-4D97-AF65-F5344CB8AC3E}">
        <p14:creationId xmlns:p14="http://schemas.microsoft.com/office/powerpoint/2010/main" val="4262903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324D18-42D7-2C45-B3CA-6DE40F8D436C}"/>
              </a:ext>
            </a:extLst>
          </p:cNvPr>
          <p:cNvSpPr>
            <a:spLocks noGrp="1"/>
          </p:cNvSpPr>
          <p:nvPr>
            <p:ph type="title"/>
          </p:nvPr>
        </p:nvSpPr>
        <p:spPr/>
        <p:txBody>
          <a:bodyPr/>
          <a:lstStyle/>
          <a:p>
            <a:r>
              <a:rPr kumimoji="1" lang="zh-CN" altLang="en-US" dirty="0"/>
              <a:t>研究方法</a:t>
            </a:r>
          </a:p>
        </p:txBody>
      </p:sp>
      <p:sp>
        <p:nvSpPr>
          <p:cNvPr id="3" name="文本占位符 2">
            <a:extLst>
              <a:ext uri="{FF2B5EF4-FFF2-40B4-BE49-F238E27FC236}">
                <a16:creationId xmlns:a16="http://schemas.microsoft.com/office/drawing/2014/main" id="{0CEE8924-69FC-5842-B2E2-E1251B612E82}"/>
              </a:ext>
            </a:extLst>
          </p:cNvPr>
          <p:cNvSpPr>
            <a:spLocks noGrp="1"/>
          </p:cNvSpPr>
          <p:nvPr>
            <p:ph type="body" sz="quarter" idx="13"/>
          </p:nvPr>
        </p:nvSpPr>
        <p:spPr/>
        <p:txBody>
          <a:bodyPr/>
          <a:lstStyle/>
          <a:p>
            <a:endParaRPr kumimoji="1" lang="zh-CN" altLang="en-US"/>
          </a:p>
        </p:txBody>
      </p:sp>
      <p:sp>
        <p:nvSpPr>
          <p:cNvPr id="4" name="内容占位符 3">
            <a:extLst>
              <a:ext uri="{FF2B5EF4-FFF2-40B4-BE49-F238E27FC236}">
                <a16:creationId xmlns:a16="http://schemas.microsoft.com/office/drawing/2014/main" id="{A4B088A9-EBC8-5742-9480-E5EA310ADBB1}"/>
              </a:ext>
            </a:extLst>
          </p:cNvPr>
          <p:cNvSpPr>
            <a:spLocks noGrp="1"/>
          </p:cNvSpPr>
          <p:nvPr>
            <p:ph sz="half" idx="1"/>
          </p:nvPr>
        </p:nvSpPr>
        <p:spPr>
          <a:xfrm>
            <a:off x="1597533" y="2033464"/>
            <a:ext cx="21179917" cy="7416824"/>
          </a:xfrm>
        </p:spPr>
        <p:txBody>
          <a:bodyPr/>
          <a:lstStyle/>
          <a:p>
            <a:r>
              <a:rPr kumimoji="1" lang="en-US" altLang="zh-CN" dirty="0"/>
              <a:t>Regional analysis</a:t>
            </a:r>
          </a:p>
          <a:p>
            <a:pPr lvl="1"/>
            <a:r>
              <a:rPr kumimoji="1" lang="zh-CN" altLang="en-US" dirty="0"/>
              <a:t>平均</a:t>
            </a:r>
            <a:r>
              <a:rPr kumimoji="1" lang="en-US" altLang="zh-CN" b="1" dirty="0"/>
              <a:t>signed QSM</a:t>
            </a:r>
            <a:r>
              <a:rPr kumimoji="1" lang="zh-CN" altLang="en-US" b="1" dirty="0"/>
              <a:t>值</a:t>
            </a:r>
            <a:r>
              <a:rPr kumimoji="1" lang="zh-CN" altLang="en-US" dirty="0"/>
              <a:t>、</a:t>
            </a:r>
            <a:r>
              <a:rPr kumimoji="1" lang="en-US" altLang="zh-CN" dirty="0"/>
              <a:t>tau-PET</a:t>
            </a:r>
            <a:r>
              <a:rPr kumimoji="1" lang="zh-CN" altLang="en-US" dirty="0"/>
              <a:t>摄取值：</a:t>
            </a:r>
            <a:r>
              <a:rPr kumimoji="1" lang="en-US" altLang="zh-CN" dirty="0"/>
              <a:t>68 bilateral cortical regions of the </a:t>
            </a:r>
            <a:r>
              <a:rPr kumimoji="1" lang="en-US" altLang="zh-CN" dirty="0" err="1"/>
              <a:t>Desikan</a:t>
            </a:r>
            <a:r>
              <a:rPr kumimoji="1" lang="en-US" altLang="zh-CN" dirty="0"/>
              <a:t>-</a:t>
            </a:r>
            <a:r>
              <a:rPr kumimoji="1" lang="en-US" altLang="zh-CN" dirty="0" err="1"/>
              <a:t>Killiany</a:t>
            </a:r>
            <a:r>
              <a:rPr kumimoji="1" lang="en-US" altLang="zh-CN" dirty="0"/>
              <a:t>-Tourville atlas </a:t>
            </a:r>
            <a:r>
              <a:rPr kumimoji="1" lang="zh-CN" altLang="en-US" dirty="0"/>
              <a:t>（</a:t>
            </a:r>
            <a:r>
              <a:rPr kumimoji="1" lang="en-US" altLang="zh-CN" dirty="0" err="1"/>
              <a:t>FreeSurfer</a:t>
            </a:r>
            <a:r>
              <a:rPr kumimoji="1" lang="en-US" altLang="zh-CN" dirty="0"/>
              <a:t> v6</a:t>
            </a:r>
            <a:r>
              <a:rPr kumimoji="1" lang="zh-CN" altLang="en-US" dirty="0"/>
              <a:t>）</a:t>
            </a:r>
            <a:endParaRPr kumimoji="1" lang="en-US" altLang="zh-CN" dirty="0"/>
          </a:p>
          <a:p>
            <a:pPr lvl="1"/>
            <a:r>
              <a:rPr kumimoji="1" lang="zh-CN" altLang="en-US" dirty="0"/>
              <a:t>补充：</a:t>
            </a:r>
            <a:r>
              <a:rPr kumimoji="1" lang="en-US" altLang="zh-CN" dirty="0"/>
              <a:t>as it enables discrimination between paramagnetic and diamagnetic susceptibility sources</a:t>
            </a:r>
            <a:endParaRPr kumimoji="1" lang="zh-CN" altLang="en-US" dirty="0"/>
          </a:p>
          <a:p>
            <a:pPr lvl="1"/>
            <a:r>
              <a:rPr kumimoji="1" lang="zh-CN" altLang="en-US" dirty="0"/>
              <a:t>对分割脑区做相关分析得到皮尔森相关系数；相应</a:t>
            </a:r>
            <a:r>
              <a:rPr kumimoji="1" lang="en-US" altLang="zh-CN" dirty="0"/>
              <a:t>P</a:t>
            </a:r>
            <a:r>
              <a:rPr kumimoji="1" lang="zh-CN" altLang="en-US" dirty="0"/>
              <a:t>值做</a:t>
            </a:r>
            <a:r>
              <a:rPr kumimoji="1" lang="en-US" altLang="zh-CN" dirty="0"/>
              <a:t>FDR</a:t>
            </a:r>
            <a:r>
              <a:rPr kumimoji="1" lang="zh-CN" altLang="en-US" dirty="0"/>
              <a:t>校正：</a:t>
            </a:r>
            <a:r>
              <a:rPr kumimoji="1" lang="en-US" altLang="zh-CN" dirty="0"/>
              <a:t>P&lt;0.05 </a:t>
            </a:r>
            <a:endParaRPr kumimoji="1" lang="zh-CN" altLang="en-US" dirty="0"/>
          </a:p>
          <a:p>
            <a:pPr lvl="1"/>
            <a:r>
              <a:rPr kumimoji="1" lang="zh-CN" altLang="en-US" dirty="0"/>
              <a:t>多元回归分析：颞下回（</a:t>
            </a:r>
            <a:r>
              <a:rPr kumimoji="1" lang="en-US" altLang="zh-CN" dirty="0"/>
              <a:t>ITG</a:t>
            </a:r>
            <a:r>
              <a:rPr kumimoji="1" lang="zh-CN" altLang="en-US" dirty="0"/>
              <a:t>），平均</a:t>
            </a:r>
            <a:r>
              <a:rPr kumimoji="1" lang="en-US" altLang="zh-CN" dirty="0"/>
              <a:t>QSM</a:t>
            </a:r>
            <a:r>
              <a:rPr kumimoji="1" lang="zh-CN" altLang="en-US" dirty="0"/>
              <a:t>值、平均</a:t>
            </a:r>
            <a:r>
              <a:rPr kumimoji="1" lang="en-US" altLang="zh-CN" dirty="0"/>
              <a:t>tau-PET</a:t>
            </a:r>
            <a:r>
              <a:rPr kumimoji="1" lang="zh-CN" altLang="en-US" dirty="0"/>
              <a:t>摄取值、平均皮质厚度、认知状况</a:t>
            </a:r>
          </a:p>
          <a:p>
            <a:pPr lvl="1"/>
            <a:r>
              <a:rPr kumimoji="1" lang="zh-CN" altLang="en-US" dirty="0"/>
              <a:t>以</a:t>
            </a:r>
            <a:r>
              <a:rPr kumimoji="1" lang="en-US" altLang="zh-CN" dirty="0"/>
              <a:t>65</a:t>
            </a:r>
            <a:r>
              <a:rPr kumimoji="1" lang="zh-CN" altLang="en-US" dirty="0"/>
              <a:t>岁（早发型</a:t>
            </a:r>
            <a:r>
              <a:rPr kumimoji="1" lang="en-US" altLang="zh-CN" dirty="0"/>
              <a:t>AD</a:t>
            </a:r>
            <a:r>
              <a:rPr kumimoji="1" lang="zh-CN" altLang="en-US" dirty="0"/>
              <a:t>型痴呆发病年龄的上限）为</a:t>
            </a:r>
            <a:r>
              <a:rPr kumimoji="1" lang="en-US" altLang="zh-CN" dirty="0"/>
              <a:t>cut-off</a:t>
            </a:r>
            <a:r>
              <a:rPr kumimoji="1" lang="zh-CN" altLang="en-US" dirty="0"/>
              <a:t>分组：年轻组</a:t>
            </a:r>
            <a:r>
              <a:rPr kumimoji="1" lang="en-US" altLang="zh-CN" dirty="0"/>
              <a:t>vs</a:t>
            </a:r>
            <a:r>
              <a:rPr kumimoji="1" lang="zh-CN" altLang="en-US" dirty="0"/>
              <a:t>老年组</a:t>
            </a:r>
          </a:p>
          <a:p>
            <a:pPr lvl="1"/>
            <a:r>
              <a:rPr kumimoji="1" lang="zh-CN" altLang="en-US" dirty="0"/>
              <a:t>中介分析：</a:t>
            </a:r>
            <a:r>
              <a:rPr kumimoji="1" lang="en-US" altLang="zh-CN" dirty="0"/>
              <a:t>QSM</a:t>
            </a:r>
            <a:r>
              <a:rPr kumimoji="1" lang="zh-CN" altLang="en-US" dirty="0"/>
              <a:t>值、</a:t>
            </a:r>
            <a:r>
              <a:rPr kumimoji="1" lang="en-US" altLang="zh-CN" dirty="0"/>
              <a:t>tau-PET</a:t>
            </a:r>
            <a:r>
              <a:rPr kumimoji="1" lang="zh-CN" altLang="en-US" dirty="0"/>
              <a:t>摄取值、皮质厚度（中介效应</a:t>
            </a:r>
            <a:r>
              <a:rPr kumimoji="1" lang="en-US" altLang="zh-CN" dirty="0"/>
              <a:t>- bootstrapping [10000 samples]</a:t>
            </a:r>
            <a:r>
              <a:rPr kumimoji="1" lang="zh-CN" altLang="en-US" dirty="0"/>
              <a:t>）；模型纳入了认知、年龄、性别为协变量</a:t>
            </a:r>
          </a:p>
          <a:p>
            <a:endParaRPr kumimoji="1" lang="zh-CN" altLang="en-US" dirty="0"/>
          </a:p>
          <a:p>
            <a:endParaRPr kumimoji="1" lang="zh-CN" altLang="en-US" dirty="0"/>
          </a:p>
        </p:txBody>
      </p:sp>
    </p:spTree>
    <p:extLst>
      <p:ext uri="{BB962C8B-B14F-4D97-AF65-F5344CB8AC3E}">
        <p14:creationId xmlns:p14="http://schemas.microsoft.com/office/powerpoint/2010/main" val="3518424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12BFA7-50A2-2646-AEED-048CFCFEA139}"/>
              </a:ext>
            </a:extLst>
          </p:cNvPr>
          <p:cNvSpPr>
            <a:spLocks noGrp="1"/>
          </p:cNvSpPr>
          <p:nvPr>
            <p:ph type="title"/>
          </p:nvPr>
        </p:nvSpPr>
        <p:spPr/>
        <p:txBody>
          <a:bodyPr/>
          <a:lstStyle/>
          <a:p>
            <a:r>
              <a:rPr kumimoji="1" lang="zh-CN" altLang="en-US" dirty="0"/>
              <a:t>研究背景</a:t>
            </a:r>
          </a:p>
        </p:txBody>
      </p:sp>
      <p:sp>
        <p:nvSpPr>
          <p:cNvPr id="3" name="文本占位符 2">
            <a:extLst>
              <a:ext uri="{FF2B5EF4-FFF2-40B4-BE49-F238E27FC236}">
                <a16:creationId xmlns:a16="http://schemas.microsoft.com/office/drawing/2014/main" id="{ED7B3CC7-E10F-F840-95CA-FE2E40F29FA2}"/>
              </a:ext>
            </a:extLst>
          </p:cNvPr>
          <p:cNvSpPr>
            <a:spLocks noGrp="1"/>
          </p:cNvSpPr>
          <p:nvPr>
            <p:ph type="body" sz="quarter" idx="13"/>
          </p:nvPr>
        </p:nvSpPr>
        <p:spPr/>
        <p:txBody>
          <a:bodyPr/>
          <a:lstStyle/>
          <a:p>
            <a:endParaRPr kumimoji="1" lang="zh-CN" altLang="en-US"/>
          </a:p>
        </p:txBody>
      </p:sp>
      <p:sp>
        <p:nvSpPr>
          <p:cNvPr id="4" name="内容占位符 3">
            <a:extLst>
              <a:ext uri="{FF2B5EF4-FFF2-40B4-BE49-F238E27FC236}">
                <a16:creationId xmlns:a16="http://schemas.microsoft.com/office/drawing/2014/main" id="{B630AC72-B069-0343-B10F-7A503A77DD24}"/>
              </a:ext>
            </a:extLst>
          </p:cNvPr>
          <p:cNvSpPr>
            <a:spLocks noGrp="1"/>
          </p:cNvSpPr>
          <p:nvPr>
            <p:ph sz="half" idx="1"/>
          </p:nvPr>
        </p:nvSpPr>
        <p:spPr>
          <a:xfrm>
            <a:off x="1597533" y="2033464"/>
            <a:ext cx="21395667" cy="7416824"/>
          </a:xfrm>
        </p:spPr>
        <p:txBody>
          <a:bodyPr/>
          <a:lstStyle/>
          <a:p>
            <a:r>
              <a:rPr kumimoji="1" lang="en-US" altLang="zh-CN" dirty="0"/>
              <a:t>Past in vitro and post-mortem studies have suggested there</a:t>
            </a:r>
            <a:r>
              <a:rPr kumimoji="1" lang="zh-CN" altLang="en-US" dirty="0"/>
              <a:t> </a:t>
            </a:r>
            <a:r>
              <a:rPr kumimoji="1" lang="en-US" altLang="zh-CN" dirty="0"/>
              <a:t>is a relationship between excessive iron deposition and</a:t>
            </a:r>
            <a:r>
              <a:rPr kumimoji="1" lang="zh-CN" altLang="en-US" dirty="0"/>
              <a:t> </a:t>
            </a:r>
            <a:r>
              <a:rPr kumimoji="1" lang="en-US" altLang="zh-CN" dirty="0"/>
              <a:t>the hallmarks of Alzheimer’s disease </a:t>
            </a:r>
            <a:r>
              <a:rPr kumimoji="1" lang="en-US" altLang="zh-CN" dirty="0" err="1"/>
              <a:t>proteinopathy</a:t>
            </a:r>
            <a:r>
              <a:rPr kumimoji="1" lang="en-US" altLang="zh-CN" dirty="0"/>
              <a:t>,</a:t>
            </a:r>
            <a:r>
              <a:rPr kumimoji="1" lang="zh-CN" altLang="en-US" dirty="0"/>
              <a:t> </a:t>
            </a:r>
            <a:r>
              <a:rPr kumimoji="1" lang="en-US" altLang="zh-CN" dirty="0"/>
              <a:t>namely amyloid-β plaques and neurofibrillary tangles.</a:t>
            </a:r>
          </a:p>
          <a:p>
            <a:pPr lvl="1"/>
            <a:r>
              <a:rPr kumimoji="1" lang="en-US" altLang="zh-CN" dirty="0"/>
              <a:t>Tau</a:t>
            </a:r>
            <a:r>
              <a:rPr kumimoji="1" lang="zh-CN" altLang="en-US" dirty="0"/>
              <a:t>蛋白高度磷酸化形成的神经原纤维缠结（</a:t>
            </a:r>
            <a:r>
              <a:rPr kumimoji="1" lang="en-US" altLang="zh-CN" dirty="0"/>
              <a:t>NFTs</a:t>
            </a:r>
            <a:r>
              <a:rPr kumimoji="1" lang="zh-CN" altLang="en-US" dirty="0"/>
              <a:t>）是</a:t>
            </a:r>
            <a:r>
              <a:rPr kumimoji="1" lang="en-US" altLang="zh-CN" dirty="0"/>
              <a:t>AD</a:t>
            </a:r>
            <a:r>
              <a:rPr kumimoji="1" lang="zh-CN" altLang="en-US" dirty="0"/>
              <a:t>的典型病理表现之一</a:t>
            </a:r>
            <a:endParaRPr kumimoji="1" lang="en-US" altLang="zh-CN" dirty="0"/>
          </a:p>
          <a:p>
            <a:pPr lvl="1"/>
            <a:r>
              <a:rPr kumimoji="1" lang="zh-CN" altLang="en-US" dirty="0"/>
              <a:t>而铁在衰老中起着矛盾的作用：一方面，铁是机体内重要的微量元素</a:t>
            </a:r>
            <a:r>
              <a:rPr kumimoji="1" lang="en-US" altLang="zh-CN" dirty="0"/>
              <a:t>, </a:t>
            </a:r>
            <a:r>
              <a:rPr kumimoji="1" lang="zh-CN" altLang="en-US" b="1" dirty="0"/>
              <a:t>广泛</a:t>
            </a:r>
            <a:r>
              <a:rPr kumimoji="1" lang="zh-CN" altLang="en-US" dirty="0"/>
              <a:t>存在于脑组织</a:t>
            </a:r>
            <a:r>
              <a:rPr kumimoji="1" lang="en-US" altLang="zh-CN" dirty="0"/>
              <a:t>, </a:t>
            </a:r>
            <a:r>
              <a:rPr kumimoji="1" lang="zh-CN" altLang="en-US" b="1" dirty="0"/>
              <a:t>参与</a:t>
            </a:r>
            <a:r>
              <a:rPr kumimoji="1" lang="zh-CN" altLang="en-US" dirty="0"/>
              <a:t>多巴胺等神经递质的合成、髓磷脂合成、神经髓鞘的合成和发育等重要</a:t>
            </a:r>
            <a:r>
              <a:rPr kumimoji="1" lang="zh-CN" altLang="en-US" b="1" dirty="0"/>
              <a:t>生理</a:t>
            </a:r>
            <a:r>
              <a:rPr kumimoji="1" lang="zh-CN" altLang="en-US" dirty="0"/>
              <a:t>过程；另一方面，</a:t>
            </a:r>
            <a:r>
              <a:rPr kumimoji="1" lang="zh-CN" altLang="en-US" b="1" dirty="0"/>
              <a:t>人脑中的铁含量与年龄呈现相关性，随年龄的增长而增高</a:t>
            </a:r>
            <a:r>
              <a:rPr kumimoji="1" lang="zh-CN" altLang="en-US" dirty="0"/>
              <a:t>，而铁是一种活跃的氧化剂，它的过度积累参与了炎症发生、氧化应激等</a:t>
            </a:r>
            <a:r>
              <a:rPr kumimoji="1" lang="zh-CN" altLang="en-US" b="1" dirty="0"/>
              <a:t>病生</a:t>
            </a:r>
            <a:r>
              <a:rPr kumimoji="1" lang="zh-CN" altLang="en-US" dirty="0"/>
              <a:t>过程，提示存在着与年龄相关的铁稳态失衡</a:t>
            </a:r>
            <a:endParaRPr kumimoji="1" lang="en-US" altLang="zh-CN" dirty="0"/>
          </a:p>
          <a:p>
            <a:endParaRPr kumimoji="1" lang="zh-CN" altLang="en-US" dirty="0"/>
          </a:p>
        </p:txBody>
      </p:sp>
    </p:spTree>
    <p:extLst>
      <p:ext uri="{BB962C8B-B14F-4D97-AF65-F5344CB8AC3E}">
        <p14:creationId xmlns:p14="http://schemas.microsoft.com/office/powerpoint/2010/main" val="1926710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BF558-EE77-504A-BABB-994D48B740C7}"/>
              </a:ext>
            </a:extLst>
          </p:cNvPr>
          <p:cNvSpPr>
            <a:spLocks noGrp="1"/>
          </p:cNvSpPr>
          <p:nvPr>
            <p:ph type="title"/>
          </p:nvPr>
        </p:nvSpPr>
        <p:spPr/>
        <p:txBody>
          <a:bodyPr/>
          <a:lstStyle/>
          <a:p>
            <a:r>
              <a:rPr kumimoji="1" lang="zh-CN" altLang="en-US" dirty="0"/>
              <a:t>研究结果</a:t>
            </a:r>
          </a:p>
        </p:txBody>
      </p:sp>
      <p:sp>
        <p:nvSpPr>
          <p:cNvPr id="3" name="文本占位符 2">
            <a:extLst>
              <a:ext uri="{FF2B5EF4-FFF2-40B4-BE49-F238E27FC236}">
                <a16:creationId xmlns:a16="http://schemas.microsoft.com/office/drawing/2014/main" id="{C4E624DC-5A65-B548-A9F5-1F845CBDE053}"/>
              </a:ext>
            </a:extLst>
          </p:cNvPr>
          <p:cNvSpPr>
            <a:spLocks noGrp="1"/>
          </p:cNvSpPr>
          <p:nvPr>
            <p:ph type="body" sz="quarter" idx="13"/>
          </p:nvPr>
        </p:nvSpPr>
        <p:spPr/>
        <p:txBody>
          <a:bodyPr/>
          <a:lstStyle/>
          <a:p>
            <a:endParaRPr kumimoji="1" lang="zh-CN" altLang="en-US"/>
          </a:p>
        </p:txBody>
      </p:sp>
      <p:sp>
        <p:nvSpPr>
          <p:cNvPr id="4" name="内容占位符 3">
            <a:extLst>
              <a:ext uri="{FF2B5EF4-FFF2-40B4-BE49-F238E27FC236}">
                <a16:creationId xmlns:a16="http://schemas.microsoft.com/office/drawing/2014/main" id="{CE10ADBD-07AF-774E-BEF2-C58C1D51F44E}"/>
              </a:ext>
            </a:extLst>
          </p:cNvPr>
          <p:cNvSpPr>
            <a:spLocks noGrp="1"/>
          </p:cNvSpPr>
          <p:nvPr>
            <p:ph sz="half" idx="1"/>
          </p:nvPr>
        </p:nvSpPr>
        <p:spPr/>
        <p:txBody>
          <a:bodyPr/>
          <a:lstStyle/>
          <a:p>
            <a:r>
              <a:rPr kumimoji="1" lang="en-US" altLang="zh-CN" dirty="0"/>
              <a:t>absolute-QSM ~ tau-SUVR + age</a:t>
            </a:r>
          </a:p>
          <a:p>
            <a:r>
              <a:rPr kumimoji="1" lang="zh-CN" altLang="en-US" dirty="0"/>
              <a:t>结果表明，颞叶区内</a:t>
            </a:r>
            <a:r>
              <a:rPr kumimoji="1" lang="en-US" altLang="zh-CN" dirty="0"/>
              <a:t>tau-PET</a:t>
            </a:r>
            <a:r>
              <a:rPr kumimoji="1" lang="zh-CN" altLang="en-US" dirty="0"/>
              <a:t>标准化摄取值比主要与颞中、下回、梭状回、海马旁回、颞极内的绝对磁化率值上升有统计学关系</a:t>
            </a:r>
            <a:endParaRPr kumimoji="1" lang="en-US" altLang="zh-CN" dirty="0"/>
          </a:p>
          <a:p>
            <a:r>
              <a:rPr kumimoji="1" lang="zh-CN" altLang="en-US" dirty="0"/>
              <a:t>此外，顶叶区域尤其缘上回，楔前叶，扣带回后部，外侧枕叶，额叶区域如额中叶和岛叶皮质也与颞叶 </a:t>
            </a:r>
            <a:r>
              <a:rPr kumimoji="1" lang="en-US" altLang="zh-CN" dirty="0"/>
              <a:t>tau-PET</a:t>
            </a:r>
            <a:r>
              <a:rPr kumimoji="1" lang="zh-CN" altLang="en-US" dirty="0"/>
              <a:t>示踪剂摄取相关</a:t>
            </a:r>
          </a:p>
        </p:txBody>
      </p:sp>
      <p:pic>
        <p:nvPicPr>
          <p:cNvPr id="5" name="图片 4">
            <a:extLst>
              <a:ext uri="{FF2B5EF4-FFF2-40B4-BE49-F238E27FC236}">
                <a16:creationId xmlns:a16="http://schemas.microsoft.com/office/drawing/2014/main" id="{56D70170-DD5E-5442-9830-A05CF1C42D2E}"/>
              </a:ext>
            </a:extLst>
          </p:cNvPr>
          <p:cNvPicPr>
            <a:picLocks noChangeAspect="1"/>
          </p:cNvPicPr>
          <p:nvPr/>
        </p:nvPicPr>
        <p:blipFill>
          <a:blip r:embed="rId3"/>
          <a:stretch>
            <a:fillRect/>
          </a:stretch>
        </p:blipFill>
        <p:spPr>
          <a:xfrm>
            <a:off x="13766011" y="2077998"/>
            <a:ext cx="7364402" cy="10377752"/>
          </a:xfrm>
          <a:prstGeom prst="rect">
            <a:avLst/>
          </a:prstGeom>
        </p:spPr>
      </p:pic>
      <p:pic>
        <p:nvPicPr>
          <p:cNvPr id="6" name="图片 5">
            <a:extLst>
              <a:ext uri="{FF2B5EF4-FFF2-40B4-BE49-F238E27FC236}">
                <a16:creationId xmlns:a16="http://schemas.microsoft.com/office/drawing/2014/main" id="{C82838B5-DA3F-2143-9181-CB7E9183E5B7}"/>
              </a:ext>
            </a:extLst>
          </p:cNvPr>
          <p:cNvPicPr>
            <a:picLocks noChangeAspect="1"/>
          </p:cNvPicPr>
          <p:nvPr/>
        </p:nvPicPr>
        <p:blipFill>
          <a:blip r:embed="rId4"/>
          <a:stretch>
            <a:fillRect/>
          </a:stretch>
        </p:blipFill>
        <p:spPr>
          <a:xfrm>
            <a:off x="12768262" y="12439762"/>
            <a:ext cx="9359900" cy="914400"/>
          </a:xfrm>
          <a:prstGeom prst="rect">
            <a:avLst/>
          </a:prstGeom>
        </p:spPr>
      </p:pic>
      <p:pic>
        <p:nvPicPr>
          <p:cNvPr id="7" name="图片 6">
            <a:extLst>
              <a:ext uri="{FF2B5EF4-FFF2-40B4-BE49-F238E27FC236}">
                <a16:creationId xmlns:a16="http://schemas.microsoft.com/office/drawing/2014/main" id="{CFB5E4E8-7A42-2542-8A38-24981D48EAE4}"/>
              </a:ext>
            </a:extLst>
          </p:cNvPr>
          <p:cNvPicPr>
            <a:picLocks noChangeAspect="1"/>
          </p:cNvPicPr>
          <p:nvPr/>
        </p:nvPicPr>
        <p:blipFill>
          <a:blip r:embed="rId5"/>
          <a:stretch>
            <a:fillRect/>
          </a:stretch>
        </p:blipFill>
        <p:spPr>
          <a:xfrm>
            <a:off x="1606550" y="7246804"/>
            <a:ext cx="7084933" cy="6091371"/>
          </a:xfrm>
          <a:prstGeom prst="rect">
            <a:avLst/>
          </a:prstGeom>
        </p:spPr>
      </p:pic>
    </p:spTree>
    <p:extLst>
      <p:ext uri="{BB962C8B-B14F-4D97-AF65-F5344CB8AC3E}">
        <p14:creationId xmlns:p14="http://schemas.microsoft.com/office/powerpoint/2010/main" val="3186217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BF558-EE77-504A-BABB-994D48B740C7}"/>
              </a:ext>
            </a:extLst>
          </p:cNvPr>
          <p:cNvSpPr>
            <a:spLocks noGrp="1"/>
          </p:cNvSpPr>
          <p:nvPr>
            <p:ph type="title"/>
          </p:nvPr>
        </p:nvSpPr>
        <p:spPr/>
        <p:txBody>
          <a:bodyPr/>
          <a:lstStyle/>
          <a:p>
            <a:r>
              <a:rPr kumimoji="1" lang="zh-CN" altLang="en-US" dirty="0"/>
              <a:t>研究结果</a:t>
            </a:r>
          </a:p>
        </p:txBody>
      </p:sp>
      <p:sp>
        <p:nvSpPr>
          <p:cNvPr id="3" name="文本占位符 2">
            <a:extLst>
              <a:ext uri="{FF2B5EF4-FFF2-40B4-BE49-F238E27FC236}">
                <a16:creationId xmlns:a16="http://schemas.microsoft.com/office/drawing/2014/main" id="{C4E624DC-5A65-B548-A9F5-1F845CBDE053}"/>
              </a:ext>
            </a:extLst>
          </p:cNvPr>
          <p:cNvSpPr>
            <a:spLocks noGrp="1"/>
          </p:cNvSpPr>
          <p:nvPr>
            <p:ph type="body" sz="quarter" idx="13"/>
          </p:nvPr>
        </p:nvSpPr>
        <p:spPr/>
        <p:txBody>
          <a:bodyPr/>
          <a:lstStyle/>
          <a:p>
            <a:endParaRPr kumimoji="1" lang="zh-CN" altLang="en-US"/>
          </a:p>
        </p:txBody>
      </p:sp>
      <p:sp>
        <p:nvSpPr>
          <p:cNvPr id="4" name="内容占位符 3">
            <a:extLst>
              <a:ext uri="{FF2B5EF4-FFF2-40B4-BE49-F238E27FC236}">
                <a16:creationId xmlns:a16="http://schemas.microsoft.com/office/drawing/2014/main" id="{CE10ADBD-07AF-774E-BEF2-C58C1D51F44E}"/>
              </a:ext>
            </a:extLst>
          </p:cNvPr>
          <p:cNvSpPr>
            <a:spLocks noGrp="1"/>
          </p:cNvSpPr>
          <p:nvPr>
            <p:ph sz="half" idx="1"/>
          </p:nvPr>
        </p:nvSpPr>
        <p:spPr/>
        <p:txBody>
          <a:bodyPr/>
          <a:lstStyle/>
          <a:p>
            <a:r>
              <a:rPr kumimoji="1" lang="zh-CN" altLang="en-US" dirty="0"/>
              <a:t>感兴趣区分析证实，全脑分析中关于磁化率绝对值正相关确实由</a:t>
            </a:r>
            <a:r>
              <a:rPr kumimoji="1" lang="en-US" altLang="zh-CN" dirty="0"/>
              <a:t>QSM</a:t>
            </a:r>
            <a:r>
              <a:rPr kumimoji="1" lang="zh-CN" altLang="en-US" dirty="0"/>
              <a:t>（</a:t>
            </a:r>
            <a:r>
              <a:rPr kumimoji="1" lang="en-US" altLang="zh-CN" dirty="0"/>
              <a:t>±</a:t>
            </a:r>
            <a:r>
              <a:rPr kumimoji="1" lang="zh-CN" altLang="en-US" dirty="0"/>
              <a:t>）的局部增加引起，与铁沉积的情况一致</a:t>
            </a:r>
            <a:endParaRPr kumimoji="1" lang="en-US" altLang="zh-CN" dirty="0"/>
          </a:p>
          <a:p>
            <a:r>
              <a:rPr kumimoji="1" lang="zh-CN" altLang="en-US" dirty="0"/>
              <a:t>颞下回（</a:t>
            </a:r>
            <a:r>
              <a:rPr kumimoji="1" lang="en-US" altLang="zh-CN" dirty="0"/>
              <a:t>ITG</a:t>
            </a:r>
            <a:r>
              <a:rPr kumimoji="1" lang="zh-CN" altLang="en-US" dirty="0"/>
              <a:t>）表现出了最强的相关性</a:t>
            </a:r>
            <a:r>
              <a:rPr kumimoji="1" lang="en-US" altLang="zh-CN" dirty="0"/>
              <a:t>[left ITG: r =0.31, P &lt;0.001 FDR; right ITG: r = 0.32, P &lt;0.001 FDR]</a:t>
            </a:r>
          </a:p>
          <a:p>
            <a:r>
              <a:rPr kumimoji="1" lang="en-US" altLang="zh-CN" dirty="0"/>
              <a:t>ITG</a:t>
            </a:r>
            <a:r>
              <a:rPr kumimoji="1" lang="zh-CN" altLang="en-US" dirty="0"/>
              <a:t>的进一步分析（各半球平均，并考虑到年龄和性别可能产生的混杂影响，并将认知状态作为一个协变量）证实了两值之间的正相关</a:t>
            </a:r>
            <a:endParaRPr kumimoji="1" lang="en-US" altLang="zh-CN" dirty="0"/>
          </a:p>
          <a:p>
            <a:endParaRPr kumimoji="1" lang="zh-CN" altLang="en-US" dirty="0"/>
          </a:p>
        </p:txBody>
      </p:sp>
      <p:pic>
        <p:nvPicPr>
          <p:cNvPr id="8" name="图片 7">
            <a:extLst>
              <a:ext uri="{FF2B5EF4-FFF2-40B4-BE49-F238E27FC236}">
                <a16:creationId xmlns:a16="http://schemas.microsoft.com/office/drawing/2014/main" id="{1DF08520-6F07-2044-A626-EC289ECD7506}"/>
              </a:ext>
            </a:extLst>
          </p:cNvPr>
          <p:cNvPicPr>
            <a:picLocks noChangeAspect="1"/>
          </p:cNvPicPr>
          <p:nvPr/>
        </p:nvPicPr>
        <p:blipFill>
          <a:blip r:embed="rId3"/>
          <a:stretch>
            <a:fillRect/>
          </a:stretch>
        </p:blipFill>
        <p:spPr>
          <a:xfrm>
            <a:off x="12146144" y="7217619"/>
            <a:ext cx="10667255" cy="6120556"/>
          </a:xfrm>
          <a:prstGeom prst="rect">
            <a:avLst/>
          </a:prstGeom>
        </p:spPr>
      </p:pic>
      <p:pic>
        <p:nvPicPr>
          <p:cNvPr id="10" name="图片 9">
            <a:extLst>
              <a:ext uri="{FF2B5EF4-FFF2-40B4-BE49-F238E27FC236}">
                <a16:creationId xmlns:a16="http://schemas.microsoft.com/office/drawing/2014/main" id="{C67D4B21-D402-7D43-81DA-97A7F56AB187}"/>
              </a:ext>
            </a:extLst>
          </p:cNvPr>
          <p:cNvPicPr>
            <a:picLocks noChangeAspect="1"/>
          </p:cNvPicPr>
          <p:nvPr/>
        </p:nvPicPr>
        <p:blipFill>
          <a:blip r:embed="rId4"/>
          <a:stretch>
            <a:fillRect/>
          </a:stretch>
        </p:blipFill>
        <p:spPr>
          <a:xfrm>
            <a:off x="12201018" y="2067828"/>
            <a:ext cx="6396452" cy="4909557"/>
          </a:xfrm>
          <a:prstGeom prst="rect">
            <a:avLst/>
          </a:prstGeom>
        </p:spPr>
      </p:pic>
      <p:pic>
        <p:nvPicPr>
          <p:cNvPr id="11" name="图片 10">
            <a:extLst>
              <a:ext uri="{FF2B5EF4-FFF2-40B4-BE49-F238E27FC236}">
                <a16:creationId xmlns:a16="http://schemas.microsoft.com/office/drawing/2014/main" id="{0DD79A9C-95EE-0B49-91A7-791864F99C5E}"/>
              </a:ext>
            </a:extLst>
          </p:cNvPr>
          <p:cNvPicPr>
            <a:picLocks noChangeAspect="1"/>
          </p:cNvPicPr>
          <p:nvPr/>
        </p:nvPicPr>
        <p:blipFill>
          <a:blip r:embed="rId5"/>
          <a:stretch>
            <a:fillRect/>
          </a:stretch>
        </p:blipFill>
        <p:spPr>
          <a:xfrm>
            <a:off x="1635316" y="8601075"/>
            <a:ext cx="6489700" cy="4737100"/>
          </a:xfrm>
          <a:prstGeom prst="rect">
            <a:avLst/>
          </a:prstGeom>
        </p:spPr>
      </p:pic>
    </p:spTree>
    <p:extLst>
      <p:ext uri="{BB962C8B-B14F-4D97-AF65-F5344CB8AC3E}">
        <p14:creationId xmlns:p14="http://schemas.microsoft.com/office/powerpoint/2010/main" val="1187744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BF558-EE77-504A-BABB-994D48B740C7}"/>
              </a:ext>
            </a:extLst>
          </p:cNvPr>
          <p:cNvSpPr>
            <a:spLocks noGrp="1"/>
          </p:cNvSpPr>
          <p:nvPr>
            <p:ph type="title"/>
          </p:nvPr>
        </p:nvSpPr>
        <p:spPr/>
        <p:txBody>
          <a:bodyPr/>
          <a:lstStyle/>
          <a:p>
            <a:r>
              <a:rPr kumimoji="1" lang="zh-CN" altLang="en-US" dirty="0"/>
              <a:t>研究结果</a:t>
            </a:r>
          </a:p>
        </p:txBody>
      </p:sp>
      <p:sp>
        <p:nvSpPr>
          <p:cNvPr id="3" name="文本占位符 2">
            <a:extLst>
              <a:ext uri="{FF2B5EF4-FFF2-40B4-BE49-F238E27FC236}">
                <a16:creationId xmlns:a16="http://schemas.microsoft.com/office/drawing/2014/main" id="{C4E624DC-5A65-B548-A9F5-1F845CBDE053}"/>
              </a:ext>
            </a:extLst>
          </p:cNvPr>
          <p:cNvSpPr>
            <a:spLocks noGrp="1"/>
          </p:cNvSpPr>
          <p:nvPr>
            <p:ph type="body" sz="quarter" idx="13"/>
          </p:nvPr>
        </p:nvSpPr>
        <p:spPr/>
        <p:txBody>
          <a:bodyPr/>
          <a:lstStyle/>
          <a:p>
            <a:endParaRPr kumimoji="1" lang="zh-CN" altLang="en-US"/>
          </a:p>
        </p:txBody>
      </p:sp>
      <p:sp>
        <p:nvSpPr>
          <p:cNvPr id="4" name="内容占位符 3">
            <a:extLst>
              <a:ext uri="{FF2B5EF4-FFF2-40B4-BE49-F238E27FC236}">
                <a16:creationId xmlns:a16="http://schemas.microsoft.com/office/drawing/2014/main" id="{CE10ADBD-07AF-774E-BEF2-C58C1D51F44E}"/>
              </a:ext>
            </a:extLst>
          </p:cNvPr>
          <p:cNvSpPr>
            <a:spLocks noGrp="1"/>
          </p:cNvSpPr>
          <p:nvPr>
            <p:ph sz="half" idx="1"/>
          </p:nvPr>
        </p:nvSpPr>
        <p:spPr/>
        <p:txBody>
          <a:bodyPr/>
          <a:lstStyle/>
          <a:p>
            <a:r>
              <a:rPr kumimoji="1" lang="zh-CN" altLang="en-US" dirty="0"/>
              <a:t>中介效应分析</a:t>
            </a:r>
            <a:endParaRPr kumimoji="1" lang="en-US" altLang="zh-CN" dirty="0"/>
          </a:p>
          <a:p>
            <a:pPr lvl="1"/>
            <a:r>
              <a:rPr kumimoji="1" lang="en-US" altLang="zh-CN" dirty="0"/>
              <a:t>c-c'</a:t>
            </a:r>
            <a:r>
              <a:rPr kumimoji="1" lang="zh-CN" altLang="en-US" dirty="0"/>
              <a:t>是</a:t>
            </a:r>
            <a:r>
              <a:rPr kumimoji="1" lang="en-US" altLang="zh-CN" dirty="0"/>
              <a:t>QSM</a:t>
            </a:r>
            <a:r>
              <a:rPr kumimoji="1" lang="zh-CN" altLang="en-US" dirty="0"/>
              <a:t>的调解效应</a:t>
            </a:r>
            <a:r>
              <a:rPr kumimoji="1" lang="en-US" altLang="zh-CN" dirty="0"/>
              <a:t>[b=-0.018</a:t>
            </a:r>
            <a:r>
              <a:rPr kumimoji="1" lang="zh-CN" altLang="en-US" dirty="0"/>
              <a:t>，</a:t>
            </a:r>
            <a:r>
              <a:rPr kumimoji="1" lang="en-US" altLang="zh-CN" dirty="0"/>
              <a:t>P &lt;0.001</a:t>
            </a:r>
            <a:r>
              <a:rPr kumimoji="1" lang="zh-CN" altLang="en-US" dirty="0"/>
              <a:t>，</a:t>
            </a:r>
            <a:r>
              <a:rPr kumimoji="1" lang="en-US" altLang="zh-CN" dirty="0"/>
              <a:t>CI</a:t>
            </a:r>
            <a:r>
              <a:rPr kumimoji="1" lang="zh-CN" altLang="en-US" dirty="0"/>
              <a:t>：</a:t>
            </a:r>
            <a:r>
              <a:rPr kumimoji="1" lang="en-US" altLang="zh-CN" dirty="0"/>
              <a:t>-0.03</a:t>
            </a:r>
            <a:r>
              <a:rPr kumimoji="1" lang="zh-CN" altLang="en-US" dirty="0"/>
              <a:t> </a:t>
            </a:r>
            <a:r>
              <a:rPr kumimoji="1" lang="en-US" altLang="zh-CN" dirty="0"/>
              <a:t>to</a:t>
            </a:r>
            <a:r>
              <a:rPr kumimoji="1" lang="zh-CN" altLang="en-US" dirty="0"/>
              <a:t> </a:t>
            </a:r>
            <a:r>
              <a:rPr kumimoji="1" lang="en-US" altLang="zh-CN" dirty="0"/>
              <a:t>-0.01]</a:t>
            </a:r>
          </a:p>
          <a:p>
            <a:pPr lvl="1"/>
            <a:r>
              <a:rPr kumimoji="1" lang="en-US" altLang="zh-CN" dirty="0"/>
              <a:t>QSM</a:t>
            </a:r>
            <a:r>
              <a:rPr kumimoji="1" lang="zh-CN" altLang="en-US" dirty="0"/>
              <a:t>可以解释</a:t>
            </a:r>
            <a:r>
              <a:rPr kumimoji="1" lang="en-US" altLang="zh-CN" dirty="0"/>
              <a:t>17%</a:t>
            </a:r>
            <a:r>
              <a:rPr kumimoji="1" lang="zh-CN" altLang="en-US" dirty="0"/>
              <a:t>（</a:t>
            </a:r>
            <a:r>
              <a:rPr kumimoji="1" lang="en-US" altLang="zh-CN" dirty="0" err="1"/>
              <a:t>bratio</a:t>
            </a:r>
            <a:r>
              <a:rPr kumimoji="1" lang="zh-CN" altLang="en-US" dirty="0"/>
              <a:t>）的</a:t>
            </a:r>
            <a:r>
              <a:rPr kumimoji="1" lang="en-US" altLang="zh-CN" dirty="0"/>
              <a:t>tau-PET</a:t>
            </a:r>
            <a:r>
              <a:rPr kumimoji="1" lang="zh-CN" altLang="en-US" dirty="0"/>
              <a:t>示踪剂摄取对皮质厚度的影响</a:t>
            </a:r>
            <a:r>
              <a:rPr kumimoji="1" lang="en-US" altLang="zh-CN" dirty="0"/>
              <a:t> </a:t>
            </a:r>
            <a:endParaRPr kumimoji="1" lang="zh-CN" altLang="en-US" dirty="0"/>
          </a:p>
          <a:p>
            <a:pPr lvl="1"/>
            <a:endParaRPr kumimoji="1" lang="zh-CN" altLang="en-US" dirty="0"/>
          </a:p>
          <a:p>
            <a:pPr lvl="1"/>
            <a:endParaRPr kumimoji="1" lang="zh-CN" altLang="en-US" dirty="0"/>
          </a:p>
        </p:txBody>
      </p:sp>
      <p:pic>
        <p:nvPicPr>
          <p:cNvPr id="6" name="图片 5">
            <a:extLst>
              <a:ext uri="{FF2B5EF4-FFF2-40B4-BE49-F238E27FC236}">
                <a16:creationId xmlns:a16="http://schemas.microsoft.com/office/drawing/2014/main" id="{EB9ED519-E1A9-EE45-AB04-E295D2C4B91A}"/>
              </a:ext>
            </a:extLst>
          </p:cNvPr>
          <p:cNvPicPr>
            <a:picLocks noChangeAspect="1"/>
          </p:cNvPicPr>
          <p:nvPr/>
        </p:nvPicPr>
        <p:blipFill>
          <a:blip r:embed="rId3"/>
          <a:stretch>
            <a:fillRect/>
          </a:stretch>
        </p:blipFill>
        <p:spPr>
          <a:xfrm>
            <a:off x="1606551" y="6281937"/>
            <a:ext cx="21170900" cy="5727082"/>
          </a:xfrm>
          <a:prstGeom prst="rect">
            <a:avLst/>
          </a:prstGeom>
        </p:spPr>
      </p:pic>
    </p:spTree>
    <p:extLst>
      <p:ext uri="{BB962C8B-B14F-4D97-AF65-F5344CB8AC3E}">
        <p14:creationId xmlns:p14="http://schemas.microsoft.com/office/powerpoint/2010/main" val="3175828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BF558-EE77-504A-BABB-994D48B740C7}"/>
              </a:ext>
            </a:extLst>
          </p:cNvPr>
          <p:cNvSpPr>
            <a:spLocks noGrp="1"/>
          </p:cNvSpPr>
          <p:nvPr>
            <p:ph type="title"/>
          </p:nvPr>
        </p:nvSpPr>
        <p:spPr/>
        <p:txBody>
          <a:bodyPr/>
          <a:lstStyle/>
          <a:p>
            <a:r>
              <a:rPr kumimoji="1" lang="zh-CN" altLang="en-US" dirty="0"/>
              <a:t>研究结果</a:t>
            </a:r>
          </a:p>
        </p:txBody>
      </p:sp>
      <p:sp>
        <p:nvSpPr>
          <p:cNvPr id="3" name="文本占位符 2">
            <a:extLst>
              <a:ext uri="{FF2B5EF4-FFF2-40B4-BE49-F238E27FC236}">
                <a16:creationId xmlns:a16="http://schemas.microsoft.com/office/drawing/2014/main" id="{C4E624DC-5A65-B548-A9F5-1F845CBDE053}"/>
              </a:ext>
            </a:extLst>
          </p:cNvPr>
          <p:cNvSpPr>
            <a:spLocks noGrp="1"/>
          </p:cNvSpPr>
          <p:nvPr>
            <p:ph type="body" sz="quarter" idx="13"/>
          </p:nvPr>
        </p:nvSpPr>
        <p:spPr/>
        <p:txBody>
          <a:bodyPr/>
          <a:lstStyle/>
          <a:p>
            <a:endParaRPr kumimoji="1" lang="zh-CN" altLang="en-US" dirty="0"/>
          </a:p>
        </p:txBody>
      </p:sp>
      <p:sp>
        <p:nvSpPr>
          <p:cNvPr id="4" name="内容占位符 3">
            <a:extLst>
              <a:ext uri="{FF2B5EF4-FFF2-40B4-BE49-F238E27FC236}">
                <a16:creationId xmlns:a16="http://schemas.microsoft.com/office/drawing/2014/main" id="{CE10ADBD-07AF-774E-BEF2-C58C1D51F44E}"/>
              </a:ext>
            </a:extLst>
          </p:cNvPr>
          <p:cNvSpPr>
            <a:spLocks noGrp="1"/>
          </p:cNvSpPr>
          <p:nvPr>
            <p:ph sz="half" idx="1"/>
          </p:nvPr>
        </p:nvSpPr>
        <p:spPr>
          <a:xfrm>
            <a:off x="1598407" y="10141247"/>
            <a:ext cx="21179043" cy="3196803"/>
          </a:xfrm>
        </p:spPr>
        <p:txBody>
          <a:bodyPr/>
          <a:lstStyle/>
          <a:p>
            <a:r>
              <a:rPr kumimoji="1" lang="en-US" altLang="zh-CN" dirty="0"/>
              <a:t>ITG</a:t>
            </a:r>
            <a:r>
              <a:rPr kumimoji="1" lang="zh-CN" altLang="en-US" dirty="0"/>
              <a:t>区</a:t>
            </a:r>
            <a:endParaRPr kumimoji="1" lang="en-US" altLang="zh-CN" dirty="0"/>
          </a:p>
          <a:p>
            <a:pPr lvl="1"/>
            <a:r>
              <a:rPr kumimoji="1" lang="zh-CN" altLang="en-US" dirty="0"/>
              <a:t>方差分析：磁化率值在认知组间的差异</a:t>
            </a:r>
            <a:endParaRPr kumimoji="1" lang="en-US" altLang="zh-CN" dirty="0"/>
          </a:p>
          <a:p>
            <a:pPr lvl="1"/>
            <a:r>
              <a:rPr kumimoji="1" lang="zh-CN" altLang="en-US" dirty="0"/>
              <a:t>回归模型：年龄、性别和教育水平（年）作为干扰协变量</a:t>
            </a:r>
            <a:r>
              <a:rPr kumimoji="1" lang="en-US" altLang="zh-CN" dirty="0"/>
              <a:t> &gt;&gt; QSM</a:t>
            </a:r>
            <a:r>
              <a:rPr kumimoji="1" lang="zh-CN" altLang="en-US" dirty="0"/>
              <a:t>值与</a:t>
            </a:r>
            <a:r>
              <a:rPr kumimoji="1" lang="en-US" altLang="zh-CN" dirty="0"/>
              <a:t>MMSE</a:t>
            </a:r>
            <a:r>
              <a:rPr kumimoji="1" lang="zh-CN" altLang="en-US" dirty="0"/>
              <a:t>评分呈负相关</a:t>
            </a:r>
          </a:p>
        </p:txBody>
      </p:sp>
      <p:pic>
        <p:nvPicPr>
          <p:cNvPr id="7" name="图片 6">
            <a:extLst>
              <a:ext uri="{FF2B5EF4-FFF2-40B4-BE49-F238E27FC236}">
                <a16:creationId xmlns:a16="http://schemas.microsoft.com/office/drawing/2014/main" id="{2A754E5B-6B66-9D4D-95DC-52B29FC78532}"/>
              </a:ext>
            </a:extLst>
          </p:cNvPr>
          <p:cNvPicPr>
            <a:picLocks noChangeAspect="1"/>
          </p:cNvPicPr>
          <p:nvPr/>
        </p:nvPicPr>
        <p:blipFill>
          <a:blip r:embed="rId3"/>
          <a:stretch>
            <a:fillRect/>
          </a:stretch>
        </p:blipFill>
        <p:spPr>
          <a:xfrm>
            <a:off x="0" y="2010706"/>
            <a:ext cx="12182188" cy="7726032"/>
          </a:xfrm>
          <a:prstGeom prst="rect">
            <a:avLst/>
          </a:prstGeom>
        </p:spPr>
      </p:pic>
      <p:pic>
        <p:nvPicPr>
          <p:cNvPr id="8" name="图片 7">
            <a:extLst>
              <a:ext uri="{FF2B5EF4-FFF2-40B4-BE49-F238E27FC236}">
                <a16:creationId xmlns:a16="http://schemas.microsoft.com/office/drawing/2014/main" id="{2F5490F4-EC71-7E49-A745-B9323628C2C0}"/>
              </a:ext>
            </a:extLst>
          </p:cNvPr>
          <p:cNvPicPr>
            <a:picLocks noChangeAspect="1"/>
          </p:cNvPicPr>
          <p:nvPr/>
        </p:nvPicPr>
        <p:blipFill>
          <a:blip r:embed="rId4"/>
          <a:stretch>
            <a:fillRect/>
          </a:stretch>
        </p:blipFill>
        <p:spPr>
          <a:xfrm>
            <a:off x="12171686" y="2046122"/>
            <a:ext cx="12067181" cy="7726032"/>
          </a:xfrm>
          <a:prstGeom prst="rect">
            <a:avLst/>
          </a:prstGeom>
        </p:spPr>
      </p:pic>
    </p:spTree>
    <p:extLst>
      <p:ext uri="{BB962C8B-B14F-4D97-AF65-F5344CB8AC3E}">
        <p14:creationId xmlns:p14="http://schemas.microsoft.com/office/powerpoint/2010/main" val="2768980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BA749C-4F83-3246-9953-A75BF3F26373}"/>
              </a:ext>
            </a:extLst>
          </p:cNvPr>
          <p:cNvSpPr>
            <a:spLocks noGrp="1"/>
          </p:cNvSpPr>
          <p:nvPr>
            <p:ph type="title"/>
          </p:nvPr>
        </p:nvSpPr>
        <p:spPr/>
        <p:txBody>
          <a:bodyPr/>
          <a:lstStyle/>
          <a:p>
            <a:r>
              <a:rPr kumimoji="1" lang="zh-CN" altLang="en-US" dirty="0"/>
              <a:t>研究结果</a:t>
            </a:r>
          </a:p>
        </p:txBody>
      </p:sp>
      <p:sp>
        <p:nvSpPr>
          <p:cNvPr id="3" name="文本占位符 2">
            <a:extLst>
              <a:ext uri="{FF2B5EF4-FFF2-40B4-BE49-F238E27FC236}">
                <a16:creationId xmlns:a16="http://schemas.microsoft.com/office/drawing/2014/main" id="{01E6605E-9119-9C4D-A2F7-9F85389B42E3}"/>
              </a:ext>
            </a:extLst>
          </p:cNvPr>
          <p:cNvSpPr>
            <a:spLocks noGrp="1"/>
          </p:cNvSpPr>
          <p:nvPr>
            <p:ph type="body" sz="quarter" idx="13"/>
          </p:nvPr>
        </p:nvSpPr>
        <p:spPr/>
        <p:txBody>
          <a:bodyPr/>
          <a:lstStyle/>
          <a:p>
            <a:endParaRPr kumimoji="1" lang="zh-CN" altLang="en-US"/>
          </a:p>
        </p:txBody>
      </p:sp>
      <p:sp>
        <p:nvSpPr>
          <p:cNvPr id="4" name="内容占位符 3">
            <a:extLst>
              <a:ext uri="{FF2B5EF4-FFF2-40B4-BE49-F238E27FC236}">
                <a16:creationId xmlns:a16="http://schemas.microsoft.com/office/drawing/2014/main" id="{5E7E6377-ABC9-284F-A8DA-D302D0AA243C}"/>
              </a:ext>
            </a:extLst>
          </p:cNvPr>
          <p:cNvSpPr>
            <a:spLocks noGrp="1"/>
          </p:cNvSpPr>
          <p:nvPr>
            <p:ph sz="half" idx="1"/>
          </p:nvPr>
        </p:nvSpPr>
        <p:spPr>
          <a:xfrm>
            <a:off x="1597533" y="2033464"/>
            <a:ext cx="21179917" cy="7272808"/>
          </a:xfrm>
        </p:spPr>
        <p:txBody>
          <a:bodyPr>
            <a:normAutofit/>
          </a:bodyPr>
          <a:lstStyle/>
          <a:p>
            <a:pPr marL="0" indent="0">
              <a:buNone/>
            </a:pPr>
            <a:r>
              <a:rPr kumimoji="1" lang="zh-CN" altLang="en-US" dirty="0"/>
              <a:t>磁化率值特异性地介导了</a:t>
            </a:r>
            <a:r>
              <a:rPr kumimoji="1" lang="en-US" altLang="zh-CN" dirty="0"/>
              <a:t>tau-PET</a:t>
            </a:r>
            <a:r>
              <a:rPr kumimoji="1" lang="zh-CN" altLang="en-US" dirty="0"/>
              <a:t>示踪剂标准化摄取值比和皮质萎缩之间的关系</a:t>
            </a:r>
          </a:p>
          <a:p>
            <a:pPr marL="0" indent="0">
              <a:buNone/>
            </a:pPr>
            <a:r>
              <a:rPr kumimoji="1" lang="zh-CN" altLang="en-US" dirty="0"/>
              <a:t>铁沉积对</a:t>
            </a:r>
            <a:r>
              <a:rPr kumimoji="1" lang="en-US" altLang="zh-CN" dirty="0"/>
              <a:t>AD</a:t>
            </a:r>
            <a:r>
              <a:rPr kumimoji="1" lang="zh-CN" altLang="en-US" dirty="0"/>
              <a:t>疾病过程的作用</a:t>
            </a:r>
          </a:p>
          <a:p>
            <a:pPr marL="0" indent="0">
              <a:buNone/>
            </a:pPr>
            <a:r>
              <a:rPr kumimoji="1" lang="zh-CN" altLang="en-US" dirty="0"/>
              <a:t>定量磁化率值和</a:t>
            </a:r>
            <a:r>
              <a:rPr kumimoji="1" lang="en-US" altLang="zh-CN" dirty="0"/>
              <a:t>tau-PET</a:t>
            </a:r>
            <a:r>
              <a:rPr kumimoji="1" lang="zh-CN" altLang="en-US" dirty="0"/>
              <a:t>示踪剂标准化摄取值比之间的关系在年轻受试者中更强（年龄</a:t>
            </a:r>
            <a:r>
              <a:rPr kumimoji="1" lang="en-US" altLang="zh-CN" dirty="0"/>
              <a:t>≤65</a:t>
            </a:r>
            <a:r>
              <a:rPr kumimoji="1" lang="zh-CN" altLang="en-US" dirty="0"/>
              <a:t>岁）</a:t>
            </a:r>
          </a:p>
          <a:p>
            <a:pPr marL="0" indent="0">
              <a:buNone/>
            </a:pPr>
            <a:endParaRPr kumimoji="1" lang="zh-CN" altLang="en-US" dirty="0"/>
          </a:p>
          <a:p>
            <a:pPr marL="0" indent="0">
              <a:buNone/>
            </a:pPr>
            <a:endParaRPr kumimoji="1" lang="zh-CN" altLang="en-US" dirty="0"/>
          </a:p>
          <a:p>
            <a:pPr marL="0" indent="0">
              <a:buNone/>
            </a:pPr>
            <a:endParaRPr kumimoji="1" lang="zh-CN" altLang="en-US" dirty="0"/>
          </a:p>
          <a:p>
            <a:pPr marL="0" indent="0">
              <a:buNone/>
            </a:pPr>
            <a:endParaRPr kumimoji="1" lang="en-US" altLang="zh-CN" dirty="0"/>
          </a:p>
        </p:txBody>
      </p:sp>
    </p:spTree>
    <p:extLst>
      <p:ext uri="{BB962C8B-B14F-4D97-AF65-F5344CB8AC3E}">
        <p14:creationId xmlns:p14="http://schemas.microsoft.com/office/powerpoint/2010/main" val="1271240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12BFA7-50A2-2646-AEED-048CFCFEA139}"/>
              </a:ext>
            </a:extLst>
          </p:cNvPr>
          <p:cNvSpPr>
            <a:spLocks noGrp="1"/>
          </p:cNvSpPr>
          <p:nvPr>
            <p:ph type="title"/>
          </p:nvPr>
        </p:nvSpPr>
        <p:spPr/>
        <p:txBody>
          <a:bodyPr/>
          <a:lstStyle/>
          <a:p>
            <a:r>
              <a:rPr kumimoji="1" lang="zh-CN" altLang="en-US" dirty="0"/>
              <a:t>研究背景</a:t>
            </a:r>
          </a:p>
        </p:txBody>
      </p:sp>
      <p:sp>
        <p:nvSpPr>
          <p:cNvPr id="3" name="文本占位符 2">
            <a:extLst>
              <a:ext uri="{FF2B5EF4-FFF2-40B4-BE49-F238E27FC236}">
                <a16:creationId xmlns:a16="http://schemas.microsoft.com/office/drawing/2014/main" id="{ED7B3CC7-E10F-F840-95CA-FE2E40F29FA2}"/>
              </a:ext>
            </a:extLst>
          </p:cNvPr>
          <p:cNvSpPr>
            <a:spLocks noGrp="1"/>
          </p:cNvSpPr>
          <p:nvPr>
            <p:ph type="body" sz="quarter" idx="13"/>
          </p:nvPr>
        </p:nvSpPr>
        <p:spPr/>
        <p:txBody>
          <a:bodyPr/>
          <a:lstStyle/>
          <a:p>
            <a:endParaRPr kumimoji="1" lang="zh-CN" altLang="en-US"/>
          </a:p>
        </p:txBody>
      </p:sp>
      <p:sp>
        <p:nvSpPr>
          <p:cNvPr id="4" name="内容占位符 3">
            <a:extLst>
              <a:ext uri="{FF2B5EF4-FFF2-40B4-BE49-F238E27FC236}">
                <a16:creationId xmlns:a16="http://schemas.microsoft.com/office/drawing/2014/main" id="{B630AC72-B069-0343-B10F-7A503A77DD24}"/>
              </a:ext>
            </a:extLst>
          </p:cNvPr>
          <p:cNvSpPr>
            <a:spLocks noGrp="1"/>
          </p:cNvSpPr>
          <p:nvPr>
            <p:ph sz="half" idx="1"/>
          </p:nvPr>
        </p:nvSpPr>
        <p:spPr>
          <a:xfrm>
            <a:off x="1597533" y="2033464"/>
            <a:ext cx="21395667" cy="7416824"/>
          </a:xfrm>
        </p:spPr>
        <p:txBody>
          <a:bodyPr/>
          <a:lstStyle/>
          <a:p>
            <a:r>
              <a:rPr kumimoji="1" lang="en-US" altLang="zh-CN" dirty="0"/>
              <a:t>Recently, Ayton et al. (2019) carried out an ex vivo study suggesting an association between iron accumulation in the inferior temporal gyrus (ITG) and steeper rate of cognitive decline in subjects showing significant amyloid-b plaques and tau tangles</a:t>
            </a:r>
          </a:p>
          <a:p>
            <a:r>
              <a:rPr kumimoji="1" lang="en-US" altLang="zh-CN" dirty="0"/>
              <a:t>The authors found that the sites of increased iron content were non-overlapping with amyloid plaque formation, but that sites of increased iron content were spatially co-localized with areas of tau burden</a:t>
            </a:r>
          </a:p>
          <a:p>
            <a:r>
              <a:rPr kumimoji="1" lang="en-US" altLang="zh-CN" dirty="0"/>
              <a:t>An association between iron, as measured by an iron-sensitive MRI sequence (T2*), and tau accumulation was also found in a combined post-mortem MRI and histological study from Bulk et al. (2018b)</a:t>
            </a:r>
          </a:p>
          <a:p>
            <a:r>
              <a:rPr kumimoji="1" lang="en-US" altLang="zh-CN" dirty="0"/>
              <a:t>A possible relationship between iron accumulation and pathological tau aggregation are still lacking</a:t>
            </a:r>
          </a:p>
          <a:p>
            <a:pPr marL="0" indent="0">
              <a:buNone/>
            </a:pPr>
            <a:endParaRPr kumimoji="1" lang="zh-CN" altLang="en-US" dirty="0"/>
          </a:p>
        </p:txBody>
      </p:sp>
    </p:spTree>
    <p:extLst>
      <p:ext uri="{BB962C8B-B14F-4D97-AF65-F5344CB8AC3E}">
        <p14:creationId xmlns:p14="http://schemas.microsoft.com/office/powerpoint/2010/main" val="380466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DE9474-BDFE-8243-B25E-BC5EFE300A2C}"/>
              </a:ext>
            </a:extLst>
          </p:cNvPr>
          <p:cNvSpPr>
            <a:spLocks noGrp="1"/>
          </p:cNvSpPr>
          <p:nvPr>
            <p:ph type="title"/>
          </p:nvPr>
        </p:nvSpPr>
        <p:spPr/>
        <p:txBody>
          <a:bodyPr/>
          <a:lstStyle/>
          <a:p>
            <a:r>
              <a:rPr kumimoji="1" lang="zh-CN" altLang="en-US" dirty="0"/>
              <a:t>研究背景</a:t>
            </a:r>
          </a:p>
        </p:txBody>
      </p:sp>
      <p:sp>
        <p:nvSpPr>
          <p:cNvPr id="3" name="内容占位符 2">
            <a:extLst>
              <a:ext uri="{FF2B5EF4-FFF2-40B4-BE49-F238E27FC236}">
                <a16:creationId xmlns:a16="http://schemas.microsoft.com/office/drawing/2014/main" id="{78D2F1E0-160E-314D-A7A0-D961AAF1786B}"/>
              </a:ext>
            </a:extLst>
          </p:cNvPr>
          <p:cNvSpPr>
            <a:spLocks noGrp="1"/>
          </p:cNvSpPr>
          <p:nvPr>
            <p:ph sz="half" idx="1"/>
          </p:nvPr>
        </p:nvSpPr>
        <p:spPr>
          <a:xfrm>
            <a:off x="1597533" y="2033464"/>
            <a:ext cx="21179917" cy="9649072"/>
          </a:xfrm>
        </p:spPr>
        <p:txBody>
          <a:bodyPr/>
          <a:lstStyle/>
          <a:p>
            <a:r>
              <a:rPr kumimoji="1" lang="en-US" altLang="zh-CN" dirty="0"/>
              <a:t>QSM</a:t>
            </a:r>
            <a:r>
              <a:rPr kumimoji="1" lang="zh-CN" altLang="en-US" dirty="0"/>
              <a:t>是在磁敏感性加权成像（</a:t>
            </a:r>
            <a:r>
              <a:rPr kumimoji="1" lang="en-US" altLang="zh-CN" dirty="0"/>
              <a:t>susceptibility weighted imaging</a:t>
            </a:r>
            <a:r>
              <a:rPr kumimoji="1" lang="zh-CN" altLang="en-US" dirty="0"/>
              <a:t>，</a:t>
            </a:r>
            <a:r>
              <a:rPr kumimoji="1" lang="en-US" altLang="zh-CN" dirty="0"/>
              <a:t>SWI</a:t>
            </a:r>
            <a:r>
              <a:rPr kumimoji="1" lang="zh-CN" altLang="en-US" dirty="0"/>
              <a:t>）基础上发展起来的一种新型图像后处理技术，是对相位图进行拟合后，再进行相位解缠绕和背景场去除的处理得到局部组织场图，最后经过复杂的由场溯源的反演计算，得到定量磁化率分布图。</a:t>
            </a:r>
            <a:r>
              <a:rPr kumimoji="1" lang="en-US" altLang="zh-CN" dirty="0"/>
              <a:t>QSM</a:t>
            </a:r>
            <a:r>
              <a:rPr kumimoji="1" lang="zh-CN" altLang="en-US" dirty="0"/>
              <a:t>克服了对比度的取向依赖性和非局部性的缺点，更好地反映了组织成分的变化，可直接反映大脑的磁化率分布情况，可以提高由铁沉积引起的信号变化的灵敏度，目前被认为是测量铁沉积更为准确的方法</a:t>
            </a:r>
          </a:p>
          <a:p>
            <a:r>
              <a:rPr kumimoji="1" lang="zh-CN" altLang="en-US" dirty="0"/>
              <a:t>虽然 </a:t>
            </a:r>
            <a:r>
              <a:rPr kumimoji="1" lang="en-US" altLang="zh-CN" dirty="0"/>
              <a:t>SWI </a:t>
            </a:r>
            <a:r>
              <a:rPr kumimoji="1" lang="zh-CN" altLang="en-US" dirty="0"/>
              <a:t>与 </a:t>
            </a:r>
            <a:r>
              <a:rPr kumimoji="1" lang="en-US" altLang="zh-CN" dirty="0"/>
              <a:t>QSM </a:t>
            </a:r>
            <a:r>
              <a:rPr kumimoji="1" lang="zh-CN" altLang="en-US" dirty="0"/>
              <a:t>都以 </a:t>
            </a:r>
            <a:r>
              <a:rPr kumimoji="1" lang="en-US" altLang="zh-CN" dirty="0"/>
              <a:t>GRE </a:t>
            </a:r>
            <a:r>
              <a:rPr kumimoji="1" lang="zh-CN" altLang="en-US" dirty="0"/>
              <a:t>序列为基础，两者都反映了组织间的磁敏感差异，但两者后处理方法不同。</a:t>
            </a:r>
            <a:r>
              <a:rPr kumimoji="1" lang="en-US" altLang="zh-CN" dirty="0"/>
              <a:t>SWI </a:t>
            </a:r>
            <a:r>
              <a:rPr kumimoji="1" lang="zh-CN" altLang="en-US" dirty="0"/>
              <a:t>是将相位图与幅度图加权融合，得到的仅是磁敏感差异导致的相位变化的信息，是磁化率的半定量测量方法；而 </a:t>
            </a:r>
            <a:r>
              <a:rPr kumimoji="1" lang="en-US" altLang="zh-CN" dirty="0"/>
              <a:t>QSM </a:t>
            </a:r>
            <a:r>
              <a:rPr kumimoji="1" lang="zh-CN" altLang="en-US" dirty="0"/>
              <a:t>通常是对相位图进行拟合后，再进行相位解缠绕和背景场去除的处理得到局部组织场图，最后经过复杂的由场溯源的反演计算，得到定量磁化率分布图，可计算每个体素的相对磁化率值。此外，</a:t>
            </a:r>
            <a:r>
              <a:rPr kumimoji="1" lang="en-US" altLang="zh-CN" dirty="0"/>
              <a:t>QSM </a:t>
            </a:r>
            <a:r>
              <a:rPr kumimoji="1" lang="zh-CN" altLang="en-US" dirty="0"/>
              <a:t>克服了对比度的取向依赖性和非局部性的缺点，更好地反映了组织成分的变化</a:t>
            </a:r>
            <a:endParaRPr kumimoji="1" lang="en-US" altLang="zh-CN" dirty="0"/>
          </a:p>
          <a:p>
            <a:pPr marL="0" indent="0">
              <a:buNone/>
            </a:pPr>
            <a:endParaRPr kumimoji="1" lang="zh-CN" altLang="en-US" dirty="0"/>
          </a:p>
        </p:txBody>
      </p:sp>
      <p:sp>
        <p:nvSpPr>
          <p:cNvPr id="4" name="文本占位符 3">
            <a:extLst>
              <a:ext uri="{FF2B5EF4-FFF2-40B4-BE49-F238E27FC236}">
                <a16:creationId xmlns:a16="http://schemas.microsoft.com/office/drawing/2014/main" id="{A54A9040-8DA5-9241-B2BC-902DF5393CCA}"/>
              </a:ext>
            </a:extLst>
          </p:cNvPr>
          <p:cNvSpPr>
            <a:spLocks noGrp="1"/>
          </p:cNvSpPr>
          <p:nvPr>
            <p:ph type="body" sz="quarter" idx="13"/>
          </p:nvPr>
        </p:nvSpPr>
        <p:spPr/>
        <p:txBody>
          <a:bodyPr/>
          <a:lstStyle/>
          <a:p>
            <a:endParaRPr kumimoji="1" lang="zh-CN" altLang="en-US"/>
          </a:p>
        </p:txBody>
      </p:sp>
    </p:spTree>
    <p:extLst>
      <p:ext uri="{BB962C8B-B14F-4D97-AF65-F5344CB8AC3E}">
        <p14:creationId xmlns:p14="http://schemas.microsoft.com/office/powerpoint/2010/main" val="4253650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65A8C5-EF33-BC45-8F4F-67A1F937EB08}"/>
              </a:ext>
            </a:extLst>
          </p:cNvPr>
          <p:cNvSpPr>
            <a:spLocks noGrp="1"/>
          </p:cNvSpPr>
          <p:nvPr>
            <p:ph type="title"/>
          </p:nvPr>
        </p:nvSpPr>
        <p:spPr/>
        <p:txBody>
          <a:bodyPr/>
          <a:lstStyle/>
          <a:p>
            <a:r>
              <a:rPr kumimoji="1" lang="zh-CN" altLang="en-US" dirty="0"/>
              <a:t>研究背景</a:t>
            </a:r>
          </a:p>
        </p:txBody>
      </p:sp>
      <p:sp>
        <p:nvSpPr>
          <p:cNvPr id="3" name="内容占位符 2">
            <a:extLst>
              <a:ext uri="{FF2B5EF4-FFF2-40B4-BE49-F238E27FC236}">
                <a16:creationId xmlns:a16="http://schemas.microsoft.com/office/drawing/2014/main" id="{F542341D-5D0C-0642-A187-FB1653193B8B}"/>
              </a:ext>
            </a:extLst>
          </p:cNvPr>
          <p:cNvSpPr>
            <a:spLocks noGrp="1"/>
          </p:cNvSpPr>
          <p:nvPr>
            <p:ph sz="half" idx="1"/>
          </p:nvPr>
        </p:nvSpPr>
        <p:spPr/>
        <p:txBody>
          <a:bodyPr/>
          <a:lstStyle/>
          <a:p>
            <a:r>
              <a:rPr kumimoji="1" lang="zh-CN" altLang="en-US" dirty="0"/>
              <a:t>深部灰质核团中磁化率与铁的浓度高度相关</a:t>
            </a:r>
          </a:p>
          <a:p>
            <a:r>
              <a:rPr kumimoji="1" lang="zh-CN" altLang="en-US" dirty="0"/>
              <a:t>化学测定的脑组织铁浓度和磁化率之间有很强的线性相关（</a:t>
            </a:r>
            <a:r>
              <a:rPr kumimoji="1" lang="en-US" altLang="zh-CN" dirty="0"/>
              <a:t>r=0.84</a:t>
            </a:r>
            <a:r>
              <a:rPr kumimoji="1" lang="zh-CN" altLang="en-US" dirty="0"/>
              <a:t>，</a:t>
            </a:r>
            <a:r>
              <a:rPr kumimoji="1" lang="en-US" altLang="zh-CN" dirty="0"/>
              <a:t>p&lt;0.001</a:t>
            </a:r>
            <a:r>
              <a:rPr kumimoji="1" lang="zh-CN" altLang="en-US" dirty="0"/>
              <a:t>）</a:t>
            </a:r>
          </a:p>
          <a:p>
            <a:r>
              <a:rPr kumimoji="1" lang="zh-CN" altLang="en-US" dirty="0"/>
              <a:t>白质中相关系数要低得多（</a:t>
            </a:r>
            <a:r>
              <a:rPr kumimoji="1" lang="en-US" altLang="zh-CN" dirty="0"/>
              <a:t>r=0.27</a:t>
            </a:r>
            <a:r>
              <a:rPr kumimoji="1" lang="zh-CN" altLang="en-US" dirty="0"/>
              <a:t>，</a:t>
            </a:r>
            <a:r>
              <a:rPr kumimoji="1" lang="en-US" altLang="zh-CN" dirty="0"/>
              <a:t>p&lt;0.001</a:t>
            </a:r>
            <a:r>
              <a:rPr kumimoji="1" lang="zh-CN" altLang="en-US" dirty="0"/>
              <a:t>）</a:t>
            </a:r>
          </a:p>
          <a:p>
            <a:pPr marL="0" indent="0">
              <a:buNone/>
            </a:pPr>
            <a:endParaRPr kumimoji="1" lang="zh-CN" altLang="en-US" dirty="0"/>
          </a:p>
          <a:p>
            <a:endParaRPr kumimoji="1" lang="zh-CN" altLang="en-US" dirty="0"/>
          </a:p>
        </p:txBody>
      </p:sp>
      <p:sp>
        <p:nvSpPr>
          <p:cNvPr id="4" name="文本占位符 3">
            <a:extLst>
              <a:ext uri="{FF2B5EF4-FFF2-40B4-BE49-F238E27FC236}">
                <a16:creationId xmlns:a16="http://schemas.microsoft.com/office/drawing/2014/main" id="{4BAB1417-7CA4-2B41-A905-5B6B939F5D80}"/>
              </a:ext>
            </a:extLst>
          </p:cNvPr>
          <p:cNvSpPr>
            <a:spLocks noGrp="1"/>
          </p:cNvSpPr>
          <p:nvPr>
            <p:ph type="body" sz="quarter" idx="13"/>
          </p:nvPr>
        </p:nvSpPr>
        <p:spPr/>
        <p:txBody>
          <a:bodyPr/>
          <a:lstStyle/>
          <a:p>
            <a:r>
              <a:rPr lang="en-US" altLang="zh-CN" dirty="0"/>
              <a:t>(</a:t>
            </a:r>
            <a:r>
              <a:rPr lang="en-US" altLang="zh-CN" dirty="0" err="1"/>
              <a:t>Langkammer</a:t>
            </a:r>
            <a:r>
              <a:rPr lang="en-US" altLang="zh-CN" dirty="0"/>
              <a:t> et al. Neuroimage 2012;62:1593–1599)</a:t>
            </a:r>
            <a:endParaRPr kumimoji="1" lang="zh-CN" altLang="en-US" dirty="0"/>
          </a:p>
        </p:txBody>
      </p:sp>
      <p:pic>
        <p:nvPicPr>
          <p:cNvPr id="5" name="图片 4">
            <a:extLst>
              <a:ext uri="{FF2B5EF4-FFF2-40B4-BE49-F238E27FC236}">
                <a16:creationId xmlns:a16="http://schemas.microsoft.com/office/drawing/2014/main" id="{B6E77CD9-2F25-B742-B4F2-31BBD939C0D3}"/>
              </a:ext>
            </a:extLst>
          </p:cNvPr>
          <p:cNvPicPr>
            <a:picLocks noChangeAspect="1"/>
          </p:cNvPicPr>
          <p:nvPr/>
        </p:nvPicPr>
        <p:blipFill>
          <a:blip r:embed="rId3"/>
          <a:stretch>
            <a:fillRect/>
          </a:stretch>
        </p:blipFill>
        <p:spPr>
          <a:xfrm>
            <a:off x="13416136" y="3119858"/>
            <a:ext cx="9681925" cy="7925047"/>
          </a:xfrm>
          <a:prstGeom prst="rect">
            <a:avLst/>
          </a:prstGeom>
        </p:spPr>
      </p:pic>
      <p:pic>
        <p:nvPicPr>
          <p:cNvPr id="6" name="图片 5">
            <a:extLst>
              <a:ext uri="{FF2B5EF4-FFF2-40B4-BE49-F238E27FC236}">
                <a16:creationId xmlns:a16="http://schemas.microsoft.com/office/drawing/2014/main" id="{922E2734-10CA-5B4A-A7D8-D171D65B133C}"/>
              </a:ext>
            </a:extLst>
          </p:cNvPr>
          <p:cNvPicPr>
            <a:picLocks noChangeAspect="1"/>
          </p:cNvPicPr>
          <p:nvPr/>
        </p:nvPicPr>
        <p:blipFill>
          <a:blip r:embed="rId4"/>
          <a:stretch>
            <a:fillRect/>
          </a:stretch>
        </p:blipFill>
        <p:spPr>
          <a:xfrm>
            <a:off x="2376264" y="5921896"/>
            <a:ext cx="8736547" cy="6984231"/>
          </a:xfrm>
          <a:prstGeom prst="rect">
            <a:avLst/>
          </a:prstGeom>
        </p:spPr>
      </p:pic>
      <p:sp>
        <p:nvSpPr>
          <p:cNvPr id="7" name="文本占位符 3">
            <a:extLst>
              <a:ext uri="{FF2B5EF4-FFF2-40B4-BE49-F238E27FC236}">
                <a16:creationId xmlns:a16="http://schemas.microsoft.com/office/drawing/2014/main" id="{67287CA1-52F2-E84C-81FC-691606C9224D}"/>
              </a:ext>
            </a:extLst>
          </p:cNvPr>
          <p:cNvSpPr txBox="1">
            <a:spLocks/>
          </p:cNvSpPr>
          <p:nvPr/>
        </p:nvSpPr>
        <p:spPr bwMode="auto">
          <a:xfrm>
            <a:off x="1606549" y="12906127"/>
            <a:ext cx="10656889" cy="432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defTabSz="803275" rtl="0" eaLnBrk="0" fontAlgn="base" hangingPunct="0">
              <a:lnSpc>
                <a:spcPts val="700"/>
              </a:lnSpc>
              <a:spcBef>
                <a:spcPts val="3300"/>
              </a:spcBef>
              <a:spcAft>
                <a:spcPct val="0"/>
              </a:spcAft>
              <a:buClr>
                <a:srgbClr val="A29A85"/>
              </a:buClr>
              <a:defRPr sz="2300" i="1" kern="1200">
                <a:solidFill>
                  <a:srgbClr val="000000"/>
                </a:solidFill>
                <a:effectLst/>
                <a:latin typeface="Times New Roman" panose="02020603050405020304" pitchFamily="18" charset="0"/>
                <a:ea typeface="华文楷体" charset="-122"/>
                <a:cs typeface="Times New Roman" panose="02020603050405020304" pitchFamily="18" charset="0"/>
                <a:sym typeface="Baskerville" charset="0"/>
              </a:defRPr>
            </a:lvl1pPr>
            <a:lvl2pPr algn="ctr" defTabSz="803275" rtl="0" eaLnBrk="0" fontAlgn="base" hangingPunct="0">
              <a:lnSpc>
                <a:spcPct val="120000"/>
              </a:lnSpc>
              <a:spcBef>
                <a:spcPts val="3300"/>
              </a:spcBef>
              <a:spcAft>
                <a:spcPct val="0"/>
              </a:spcAft>
              <a:buClr>
                <a:srgbClr val="A29A85"/>
              </a:buClr>
              <a:defRPr sz="3300" kern="1200">
                <a:solidFill>
                  <a:srgbClr val="000000"/>
                </a:solidFill>
                <a:effectLst>
                  <a:outerShdw blurRad="38100" dist="38100" dir="2700000" algn="tl">
                    <a:srgbClr val="C0C0C0"/>
                  </a:outerShdw>
                </a:effectLst>
                <a:latin typeface="+mn-lt"/>
                <a:ea typeface="宋体" charset="-122"/>
                <a:cs typeface="+mn-cs"/>
                <a:sym typeface="Baskerville" charset="0"/>
              </a:defRPr>
            </a:lvl2pPr>
            <a:lvl3pPr algn="ctr" defTabSz="803275" rtl="0" eaLnBrk="0" fontAlgn="base" hangingPunct="0">
              <a:lnSpc>
                <a:spcPct val="120000"/>
              </a:lnSpc>
              <a:spcBef>
                <a:spcPts val="3300"/>
              </a:spcBef>
              <a:spcAft>
                <a:spcPct val="0"/>
              </a:spcAft>
              <a:buClr>
                <a:srgbClr val="A29A85"/>
              </a:buClr>
              <a:defRPr sz="3300" kern="1200">
                <a:solidFill>
                  <a:srgbClr val="000000"/>
                </a:solidFill>
                <a:effectLst>
                  <a:outerShdw blurRad="38100" dist="38100" dir="2700000" algn="tl">
                    <a:srgbClr val="C0C0C0"/>
                  </a:outerShdw>
                </a:effectLst>
                <a:latin typeface="+mn-lt"/>
                <a:ea typeface="宋体" charset="-122"/>
                <a:cs typeface="+mn-cs"/>
                <a:sym typeface="Baskerville" charset="0"/>
              </a:defRPr>
            </a:lvl3pPr>
            <a:lvl4pPr algn="ctr" defTabSz="803275" rtl="0" eaLnBrk="0" fontAlgn="base" hangingPunct="0">
              <a:lnSpc>
                <a:spcPct val="120000"/>
              </a:lnSpc>
              <a:spcBef>
                <a:spcPts val="3300"/>
              </a:spcBef>
              <a:spcAft>
                <a:spcPct val="0"/>
              </a:spcAft>
              <a:buClr>
                <a:srgbClr val="A29A85"/>
              </a:buClr>
              <a:defRPr sz="3300" kern="1200">
                <a:solidFill>
                  <a:srgbClr val="000000"/>
                </a:solidFill>
                <a:effectLst>
                  <a:outerShdw blurRad="38100" dist="38100" dir="2700000" algn="tl">
                    <a:srgbClr val="C0C0C0"/>
                  </a:outerShdw>
                </a:effectLst>
                <a:latin typeface="+mn-lt"/>
                <a:ea typeface="宋体" charset="-122"/>
                <a:cs typeface="+mn-cs"/>
                <a:sym typeface="Baskerville" charset="0"/>
              </a:defRPr>
            </a:lvl4pPr>
            <a:lvl5pPr algn="ctr" defTabSz="803275" rtl="0" eaLnBrk="0" fontAlgn="base" hangingPunct="0">
              <a:lnSpc>
                <a:spcPct val="120000"/>
              </a:lnSpc>
              <a:spcBef>
                <a:spcPts val="3300"/>
              </a:spcBef>
              <a:spcAft>
                <a:spcPct val="0"/>
              </a:spcAft>
              <a:buClr>
                <a:srgbClr val="A29A85"/>
              </a:buClr>
              <a:defRPr sz="3300" kern="1200">
                <a:solidFill>
                  <a:srgbClr val="000000"/>
                </a:solidFill>
                <a:effectLst>
                  <a:outerShdw blurRad="38100" dist="38100" dir="2700000" algn="tl">
                    <a:srgbClr val="C0C0C0"/>
                  </a:outerShdw>
                </a:effectLst>
                <a:latin typeface="+mn-lt"/>
                <a:ea typeface="宋体" charset="-122"/>
                <a:cs typeface="+mn-cs"/>
                <a:sym typeface="Baskervill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altLang="zh-CN" dirty="0"/>
              <a:t>(Daugherty et al. </a:t>
            </a:r>
            <a:r>
              <a:rPr lang="en-US" altLang="zh-CN" dirty="0" err="1"/>
              <a:t>Neuropsychol</a:t>
            </a:r>
            <a:r>
              <a:rPr lang="en-US" altLang="zh-CN" dirty="0"/>
              <a:t> Rev 2015;25:272–287)</a:t>
            </a:r>
            <a:endParaRPr kumimoji="1" lang="zh-CN" altLang="en-US" dirty="0"/>
          </a:p>
        </p:txBody>
      </p:sp>
    </p:spTree>
    <p:extLst>
      <p:ext uri="{BB962C8B-B14F-4D97-AF65-F5344CB8AC3E}">
        <p14:creationId xmlns:p14="http://schemas.microsoft.com/office/powerpoint/2010/main" val="4127242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F25572-C2C2-D24C-A44F-BAE883D8552C}"/>
              </a:ext>
            </a:extLst>
          </p:cNvPr>
          <p:cNvSpPr>
            <a:spLocks noGrp="1"/>
          </p:cNvSpPr>
          <p:nvPr>
            <p:ph type="title"/>
          </p:nvPr>
        </p:nvSpPr>
        <p:spPr/>
        <p:txBody>
          <a:bodyPr/>
          <a:lstStyle/>
          <a:p>
            <a:r>
              <a:rPr kumimoji="1" lang="zh-CN" altLang="en-US" dirty="0"/>
              <a:t>研究背景</a:t>
            </a:r>
          </a:p>
        </p:txBody>
      </p:sp>
      <p:sp>
        <p:nvSpPr>
          <p:cNvPr id="3" name="内容占位符 2">
            <a:extLst>
              <a:ext uri="{FF2B5EF4-FFF2-40B4-BE49-F238E27FC236}">
                <a16:creationId xmlns:a16="http://schemas.microsoft.com/office/drawing/2014/main" id="{BF94E714-9DC6-484E-BCAF-558C3A39BD58}"/>
              </a:ext>
            </a:extLst>
          </p:cNvPr>
          <p:cNvSpPr>
            <a:spLocks noGrp="1"/>
          </p:cNvSpPr>
          <p:nvPr>
            <p:ph sz="half" idx="1"/>
          </p:nvPr>
        </p:nvSpPr>
        <p:spPr>
          <a:xfrm>
            <a:off x="1597533" y="2033464"/>
            <a:ext cx="21179917" cy="7416824"/>
          </a:xfrm>
        </p:spPr>
        <p:txBody>
          <a:bodyPr/>
          <a:lstStyle/>
          <a:p>
            <a:r>
              <a:rPr kumimoji="1" lang="en-US" altLang="zh-CN" dirty="0"/>
              <a:t>QSM</a:t>
            </a:r>
            <a:r>
              <a:rPr kumimoji="1" lang="zh-CN" altLang="en-US" dirty="0"/>
              <a:t>图重建：场图拟合（单回波不需要）、相位解缠 绕 、背景场去除和磁化率反演</a:t>
            </a:r>
            <a:endParaRPr kumimoji="1" lang="en-US" altLang="zh-CN" dirty="0"/>
          </a:p>
          <a:p>
            <a:endParaRPr kumimoji="1" lang="zh-CN" altLang="en-US" dirty="0"/>
          </a:p>
          <a:p>
            <a:endParaRPr kumimoji="1" lang="zh-CN" altLang="en-US" dirty="0"/>
          </a:p>
        </p:txBody>
      </p:sp>
      <p:sp>
        <p:nvSpPr>
          <p:cNvPr id="4" name="文本占位符 3">
            <a:extLst>
              <a:ext uri="{FF2B5EF4-FFF2-40B4-BE49-F238E27FC236}">
                <a16:creationId xmlns:a16="http://schemas.microsoft.com/office/drawing/2014/main" id="{F3DA3F95-B30F-3C41-91F4-51F11C2AD4DD}"/>
              </a:ext>
            </a:extLst>
          </p:cNvPr>
          <p:cNvSpPr>
            <a:spLocks noGrp="1"/>
          </p:cNvSpPr>
          <p:nvPr>
            <p:ph type="body" sz="quarter" idx="13"/>
          </p:nvPr>
        </p:nvSpPr>
        <p:spPr/>
        <p:txBody>
          <a:bodyPr/>
          <a:lstStyle/>
          <a:p>
            <a:endParaRPr kumimoji="1" lang="zh-CN" altLang="en-US"/>
          </a:p>
        </p:txBody>
      </p:sp>
      <p:pic>
        <p:nvPicPr>
          <p:cNvPr id="5" name="图片 4">
            <a:extLst>
              <a:ext uri="{FF2B5EF4-FFF2-40B4-BE49-F238E27FC236}">
                <a16:creationId xmlns:a16="http://schemas.microsoft.com/office/drawing/2014/main" id="{1E859AD6-68C8-2D4C-A48F-CBE79A8C1998}"/>
              </a:ext>
            </a:extLst>
          </p:cNvPr>
          <p:cNvPicPr>
            <a:picLocks noChangeAspect="1"/>
          </p:cNvPicPr>
          <p:nvPr/>
        </p:nvPicPr>
        <p:blipFill>
          <a:blip r:embed="rId2"/>
          <a:stretch>
            <a:fillRect/>
          </a:stretch>
        </p:blipFill>
        <p:spPr>
          <a:xfrm>
            <a:off x="5384901" y="2897560"/>
            <a:ext cx="13614197" cy="9534574"/>
          </a:xfrm>
          <a:prstGeom prst="rect">
            <a:avLst/>
          </a:prstGeom>
        </p:spPr>
      </p:pic>
    </p:spTree>
    <p:extLst>
      <p:ext uri="{BB962C8B-B14F-4D97-AF65-F5344CB8AC3E}">
        <p14:creationId xmlns:p14="http://schemas.microsoft.com/office/powerpoint/2010/main" val="575817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12BFA7-50A2-2646-AEED-048CFCFEA139}"/>
              </a:ext>
            </a:extLst>
          </p:cNvPr>
          <p:cNvSpPr>
            <a:spLocks noGrp="1"/>
          </p:cNvSpPr>
          <p:nvPr>
            <p:ph type="title"/>
          </p:nvPr>
        </p:nvSpPr>
        <p:spPr/>
        <p:txBody>
          <a:bodyPr/>
          <a:lstStyle/>
          <a:p>
            <a:r>
              <a:rPr kumimoji="1" lang="zh-CN" altLang="en-US" dirty="0"/>
              <a:t>研究目的</a:t>
            </a:r>
          </a:p>
        </p:txBody>
      </p:sp>
      <p:sp>
        <p:nvSpPr>
          <p:cNvPr id="3" name="文本占位符 2">
            <a:extLst>
              <a:ext uri="{FF2B5EF4-FFF2-40B4-BE49-F238E27FC236}">
                <a16:creationId xmlns:a16="http://schemas.microsoft.com/office/drawing/2014/main" id="{ED7B3CC7-E10F-F840-95CA-FE2E40F29FA2}"/>
              </a:ext>
            </a:extLst>
          </p:cNvPr>
          <p:cNvSpPr>
            <a:spLocks noGrp="1"/>
          </p:cNvSpPr>
          <p:nvPr>
            <p:ph type="body" sz="quarter" idx="13"/>
          </p:nvPr>
        </p:nvSpPr>
        <p:spPr/>
        <p:txBody>
          <a:bodyPr/>
          <a:lstStyle/>
          <a:p>
            <a:endParaRPr kumimoji="1" lang="zh-CN" altLang="en-US"/>
          </a:p>
        </p:txBody>
      </p:sp>
      <p:sp>
        <p:nvSpPr>
          <p:cNvPr id="4" name="内容占位符 3">
            <a:extLst>
              <a:ext uri="{FF2B5EF4-FFF2-40B4-BE49-F238E27FC236}">
                <a16:creationId xmlns:a16="http://schemas.microsoft.com/office/drawing/2014/main" id="{B630AC72-B069-0343-B10F-7A503A77DD24}"/>
              </a:ext>
            </a:extLst>
          </p:cNvPr>
          <p:cNvSpPr>
            <a:spLocks noGrp="1"/>
          </p:cNvSpPr>
          <p:nvPr>
            <p:ph sz="half" idx="1"/>
          </p:nvPr>
        </p:nvSpPr>
        <p:spPr>
          <a:xfrm>
            <a:off x="1597533" y="2033464"/>
            <a:ext cx="21179917" cy="7416824"/>
          </a:xfrm>
        </p:spPr>
        <p:txBody>
          <a:bodyPr/>
          <a:lstStyle/>
          <a:p>
            <a:r>
              <a:rPr kumimoji="1" lang="en-US" altLang="zh-CN" dirty="0"/>
              <a:t>At </a:t>
            </a:r>
            <a:r>
              <a:rPr kumimoji="1" lang="en-US" altLang="zh-CN" b="1" dirty="0"/>
              <a:t>the voxel-grey matter level</a:t>
            </a:r>
            <a:r>
              <a:rPr kumimoji="1" lang="en-US" altLang="zh-CN" dirty="0"/>
              <a:t> and in a region of interest analysis focusing on the </a:t>
            </a:r>
            <a:r>
              <a:rPr kumimoji="1" lang="en-US" altLang="zh-CN" b="1" dirty="0"/>
              <a:t>ITG</a:t>
            </a:r>
            <a:r>
              <a:rPr kumimoji="1" lang="en-US" altLang="zh-CN" dirty="0"/>
              <a:t>, a region known to be severely affected by tau pathology in Alzheimer’s disease and commonly assessed with tau-PET</a:t>
            </a:r>
          </a:p>
          <a:p>
            <a:r>
              <a:rPr kumimoji="1" lang="en-US" altLang="zh-CN" dirty="0"/>
              <a:t>Investigated the </a:t>
            </a:r>
            <a:r>
              <a:rPr kumimoji="1" lang="en-US" altLang="zh-CN" b="1" dirty="0"/>
              <a:t>possible mediation effect of iron content (as measured with QSM) </a:t>
            </a:r>
            <a:r>
              <a:rPr kumimoji="1" lang="en-US" altLang="zh-CN" dirty="0"/>
              <a:t>on the link between tau aggregation and neuronal loss, the latter approximated by cortical thickness measurements from structural MRI</a:t>
            </a:r>
          </a:p>
          <a:p>
            <a:endParaRPr kumimoji="1" lang="en-US" altLang="zh-CN" dirty="0"/>
          </a:p>
          <a:p>
            <a:endParaRPr kumimoji="1" lang="zh-CN" altLang="en-US" dirty="0"/>
          </a:p>
        </p:txBody>
      </p:sp>
    </p:spTree>
    <p:extLst>
      <p:ext uri="{BB962C8B-B14F-4D97-AF65-F5344CB8AC3E}">
        <p14:creationId xmlns:p14="http://schemas.microsoft.com/office/powerpoint/2010/main" val="1407628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1150C-A13A-F941-B8D1-C49632EDE343}"/>
              </a:ext>
            </a:extLst>
          </p:cNvPr>
          <p:cNvSpPr>
            <a:spLocks noGrp="1"/>
          </p:cNvSpPr>
          <p:nvPr>
            <p:ph type="title"/>
          </p:nvPr>
        </p:nvSpPr>
        <p:spPr/>
        <p:txBody>
          <a:bodyPr/>
          <a:lstStyle/>
          <a:p>
            <a:r>
              <a:rPr kumimoji="1" lang="zh-CN" altLang="en-US" dirty="0"/>
              <a:t>研究方法</a:t>
            </a:r>
          </a:p>
        </p:txBody>
      </p:sp>
      <p:sp>
        <p:nvSpPr>
          <p:cNvPr id="3" name="文本占位符 2">
            <a:extLst>
              <a:ext uri="{FF2B5EF4-FFF2-40B4-BE49-F238E27FC236}">
                <a16:creationId xmlns:a16="http://schemas.microsoft.com/office/drawing/2014/main" id="{250DDA61-3315-9040-BB46-4D132C1663E0}"/>
              </a:ext>
            </a:extLst>
          </p:cNvPr>
          <p:cNvSpPr>
            <a:spLocks noGrp="1"/>
          </p:cNvSpPr>
          <p:nvPr>
            <p:ph type="body" sz="quarter" idx="13"/>
          </p:nvPr>
        </p:nvSpPr>
        <p:spPr/>
        <p:txBody>
          <a:bodyPr/>
          <a:lstStyle/>
          <a:p>
            <a:endParaRPr kumimoji="1" lang="zh-CN" altLang="en-US" dirty="0"/>
          </a:p>
        </p:txBody>
      </p:sp>
      <p:sp>
        <p:nvSpPr>
          <p:cNvPr id="4" name="内容占位符 3">
            <a:extLst>
              <a:ext uri="{FF2B5EF4-FFF2-40B4-BE49-F238E27FC236}">
                <a16:creationId xmlns:a16="http://schemas.microsoft.com/office/drawing/2014/main" id="{592A001D-CCBC-B243-8890-9CBF63697201}"/>
              </a:ext>
            </a:extLst>
          </p:cNvPr>
          <p:cNvSpPr>
            <a:spLocks noGrp="1"/>
          </p:cNvSpPr>
          <p:nvPr>
            <p:ph sz="half" idx="1"/>
          </p:nvPr>
        </p:nvSpPr>
        <p:spPr/>
        <p:txBody>
          <a:bodyPr/>
          <a:lstStyle/>
          <a:p>
            <a:r>
              <a:rPr kumimoji="1" lang="en-US" altLang="zh-CN" dirty="0"/>
              <a:t>n = 236 subjects with amyloid-</a:t>
            </a:r>
            <a:r>
              <a:rPr kumimoji="1" lang="el-GR" altLang="zh-CN" dirty="0"/>
              <a:t>β </a:t>
            </a:r>
            <a:r>
              <a:rPr kumimoji="1" lang="en-US" altLang="zh-CN" dirty="0"/>
              <a:t>pathology.</a:t>
            </a:r>
          </a:p>
          <a:p>
            <a:r>
              <a:rPr kumimoji="1" lang="en-US" altLang="zh-CN" dirty="0"/>
              <a:t>from the Swedish BioFINDER-2 study.</a:t>
            </a:r>
          </a:p>
          <a:p>
            <a:r>
              <a:rPr kumimoji="1" lang="en-US" altLang="zh-CN" dirty="0"/>
              <a:t>Only participants with CSF biomarker evidence of cerebral amyloidosis (abnormal amyloidβ42/40 ratio) were included in the study cohort.</a:t>
            </a:r>
          </a:p>
          <a:p>
            <a:endParaRPr kumimoji="1" lang="en-US" altLang="zh-CN" dirty="0"/>
          </a:p>
          <a:p>
            <a:endParaRPr kumimoji="1" lang="zh-CN" altLang="en-US" dirty="0"/>
          </a:p>
        </p:txBody>
      </p:sp>
      <p:pic>
        <p:nvPicPr>
          <p:cNvPr id="5" name="图片 4">
            <a:extLst>
              <a:ext uri="{FF2B5EF4-FFF2-40B4-BE49-F238E27FC236}">
                <a16:creationId xmlns:a16="http://schemas.microsoft.com/office/drawing/2014/main" id="{8B145C42-8B90-1544-84C6-42836332960F}"/>
              </a:ext>
            </a:extLst>
          </p:cNvPr>
          <p:cNvPicPr>
            <a:picLocks noChangeAspect="1"/>
          </p:cNvPicPr>
          <p:nvPr/>
        </p:nvPicPr>
        <p:blipFill>
          <a:blip r:embed="rId2"/>
          <a:stretch>
            <a:fillRect/>
          </a:stretch>
        </p:blipFill>
        <p:spPr>
          <a:xfrm>
            <a:off x="13780516" y="2033588"/>
            <a:ext cx="8983637" cy="7831253"/>
          </a:xfrm>
          <a:prstGeom prst="rect">
            <a:avLst/>
          </a:prstGeom>
        </p:spPr>
      </p:pic>
      <p:graphicFrame>
        <p:nvGraphicFramePr>
          <p:cNvPr id="6" name="表格 5">
            <a:extLst>
              <a:ext uri="{FF2B5EF4-FFF2-40B4-BE49-F238E27FC236}">
                <a16:creationId xmlns:a16="http://schemas.microsoft.com/office/drawing/2014/main" id="{7E1273C4-4B6C-9A44-B2CF-61D10E4F96AD}"/>
              </a:ext>
            </a:extLst>
          </p:cNvPr>
          <p:cNvGraphicFramePr>
            <a:graphicFrameLocks noGrp="1"/>
          </p:cNvGraphicFramePr>
          <p:nvPr>
            <p:extLst>
              <p:ext uri="{D42A27DB-BD31-4B8C-83A1-F6EECF244321}">
                <p14:modId xmlns:p14="http://schemas.microsoft.com/office/powerpoint/2010/main" val="4272421910"/>
              </p:ext>
            </p:extLst>
          </p:nvPr>
        </p:nvGraphicFramePr>
        <p:xfrm>
          <a:off x="1688927" y="9734865"/>
          <a:ext cx="12041956" cy="3603309"/>
        </p:xfrm>
        <a:graphic>
          <a:graphicData uri="http://schemas.openxmlformats.org/drawingml/2006/table">
            <a:tbl>
              <a:tblPr firstRow="1" bandRow="1">
                <a:tableStyleId>{72833802-FEF1-4C79-8D5D-14CF1EAF98D9}</a:tableStyleId>
              </a:tblPr>
              <a:tblGrid>
                <a:gridCol w="4824812">
                  <a:extLst>
                    <a:ext uri="{9D8B030D-6E8A-4147-A177-3AD203B41FA5}">
                      <a16:colId xmlns:a16="http://schemas.microsoft.com/office/drawing/2014/main" val="20000"/>
                    </a:ext>
                  </a:extLst>
                </a:gridCol>
                <a:gridCol w="7217144">
                  <a:extLst>
                    <a:ext uri="{9D8B030D-6E8A-4147-A177-3AD203B41FA5}">
                      <a16:colId xmlns:a16="http://schemas.microsoft.com/office/drawing/2014/main" val="20001"/>
                    </a:ext>
                  </a:extLst>
                </a:gridCol>
              </a:tblGrid>
              <a:tr h="729796">
                <a:tc gridSpan="2">
                  <a:txBody>
                    <a:bodyPr/>
                    <a:lstStyle/>
                    <a:p>
                      <a:pPr algn="l">
                        <a:lnSpc>
                          <a:spcPct val="150000"/>
                        </a:lnSpc>
                      </a:pPr>
                      <a:r>
                        <a:rPr lang="en-US" altLang="zh-CN" sz="4000" baseline="0" dirty="0">
                          <a:latin typeface="Times New Roman" panose="02020603050405020304" pitchFamily="18" charset="0"/>
                          <a:cs typeface="Times New Roman" panose="02020603050405020304" pitchFamily="18" charset="0"/>
                        </a:rPr>
                        <a:t>amyloid-</a:t>
                      </a:r>
                      <a:r>
                        <a:rPr lang="el-GR" altLang="zh-CN" sz="4000" baseline="0" dirty="0">
                          <a:latin typeface="Times New Roman" panose="02020603050405020304" pitchFamily="18" charset="0"/>
                          <a:cs typeface="Times New Roman" panose="02020603050405020304" pitchFamily="18" charset="0"/>
                        </a:rPr>
                        <a:t>β </a:t>
                      </a:r>
                      <a:r>
                        <a:rPr lang="en-US" altLang="zh-CN" sz="4000" baseline="0" dirty="0">
                          <a:latin typeface="Times New Roman" panose="02020603050405020304" pitchFamily="18" charset="0"/>
                          <a:cs typeface="Times New Roman" panose="02020603050405020304" pitchFamily="18" charset="0"/>
                        </a:rPr>
                        <a:t>pathology (236)</a:t>
                      </a:r>
                      <a:endParaRPr lang="zh-CN" altLang="en-US" sz="4000" baseline="0" dirty="0">
                        <a:latin typeface="Times New Roman" panose="02020603050405020304" pitchFamily="18" charset="0"/>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a:lnSpc>
                          <a:spcPct val="150000"/>
                        </a:lnSpc>
                      </a:pPr>
                      <a:endParaRPr lang="zh-CN" altLang="en-US" sz="4000" baseline="0" dirty="0">
                        <a:latin typeface="Times New Roman" panose="02020603050405020304" pitchFamily="18" charset="0"/>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84936">
                <a:tc gridSpan="2">
                  <a:txBody>
                    <a:bodyPr/>
                    <a:lstStyle/>
                    <a:p>
                      <a:pPr algn="l">
                        <a:lnSpc>
                          <a:spcPct val="150000"/>
                        </a:lnSpc>
                      </a:pPr>
                      <a:r>
                        <a:rPr lang="en-US" altLang="zh-CN" sz="4000" baseline="0" dirty="0">
                          <a:latin typeface="Times New Roman" panose="02020603050405020304" pitchFamily="18" charset="0"/>
                          <a:cs typeface="Times New Roman" panose="02020603050405020304" pitchFamily="18" charset="0"/>
                        </a:rPr>
                        <a:t>cognitively unimpaired with amyloid-b-positive (78)</a:t>
                      </a:r>
                      <a:endParaRPr lang="en-US" altLang="zh-CN" sz="4000" baseline="0" dirty="0">
                        <a:latin typeface="Times New Roman" panose="02020603050405020304" pitchFamily="18" charset="0"/>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a:lnSpc>
                          <a:spcPct val="150000"/>
                        </a:lnSpc>
                      </a:pPr>
                      <a:endParaRPr lang="zh-CN" altLang="en-US" sz="4000" baseline="0" dirty="0">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10001"/>
                  </a:ext>
                </a:extLst>
              </a:tr>
              <a:tr h="729796">
                <a:tc rowSpan="2">
                  <a:txBody>
                    <a:bodyPr/>
                    <a:lstStyle/>
                    <a:p>
                      <a:pPr algn="l">
                        <a:lnSpc>
                          <a:spcPct val="150000"/>
                        </a:lnSpc>
                      </a:pPr>
                      <a:r>
                        <a:rPr lang="en-US" altLang="zh-CN" sz="4000" baseline="0" dirty="0">
                          <a:latin typeface="Times New Roman" panose="02020603050405020304" pitchFamily="18" charset="0"/>
                          <a:cs typeface="Times New Roman" panose="02020603050405020304" pitchFamily="18" charset="0"/>
                        </a:rPr>
                        <a:t>cognitively impaired </a:t>
                      </a:r>
                    </a:p>
                    <a:p>
                      <a:pPr algn="l">
                        <a:lnSpc>
                          <a:spcPct val="150000"/>
                        </a:lnSpc>
                      </a:pPr>
                      <a:r>
                        <a:rPr lang="en-US" altLang="zh-CN" sz="4000" baseline="0" dirty="0">
                          <a:latin typeface="Times New Roman" panose="02020603050405020304" pitchFamily="18" charset="0"/>
                          <a:cs typeface="Times New Roman" panose="02020603050405020304" pitchFamily="18" charset="0"/>
                        </a:rPr>
                        <a:t>(158)</a:t>
                      </a:r>
                      <a:endParaRPr lang="zh-CN" altLang="en-US" sz="4000" baseline="0" dirty="0">
                        <a:latin typeface="Times New Roman" panose="02020603050405020304" pitchFamily="18" charset="0"/>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en-US" altLang="zh-CN" sz="4000" baseline="0" dirty="0">
                          <a:latin typeface="Times New Roman" panose="02020603050405020304" pitchFamily="18" charset="0"/>
                          <a:cs typeface="Times New Roman" panose="02020603050405020304" pitchFamily="18" charset="0"/>
                        </a:rPr>
                        <a:t>mild cognitive impairment (77)</a:t>
                      </a:r>
                      <a:endParaRPr lang="zh-CN" altLang="en-US" sz="4000" baseline="0" dirty="0">
                        <a:latin typeface="Times New Roman" panose="02020603050405020304" pitchFamily="18" charset="0"/>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4792366"/>
                  </a:ext>
                </a:extLst>
              </a:tr>
              <a:tr h="729796">
                <a:tc vMerge="1">
                  <a:txBody>
                    <a:bodyPr/>
                    <a:lstStyle/>
                    <a:p>
                      <a:pPr algn="l">
                        <a:lnSpc>
                          <a:spcPct val="150000"/>
                        </a:lnSpc>
                      </a:pPr>
                      <a:endParaRPr lang="zh-CN" altLang="en-US" sz="4000" baseline="0" dirty="0">
                        <a:latin typeface="Times New Roman" panose="02020603050405020304" pitchFamily="18" charset="0"/>
                        <a:ea typeface="华文楷体" panose="02010600040101010101" pitchFamily="2" charset="-122"/>
                        <a:cs typeface="Times New Roman" panose="02020603050405020304" pitchFamily="18" charset="0"/>
                      </a:endParaRPr>
                    </a:p>
                  </a:txBody>
                  <a:tcPr anchor="ctr"/>
                </a:tc>
                <a:tc>
                  <a:txBody>
                    <a:bodyPr/>
                    <a:lstStyle/>
                    <a:p>
                      <a:pPr algn="l">
                        <a:lnSpc>
                          <a:spcPct val="150000"/>
                        </a:lnSpc>
                      </a:pPr>
                      <a:r>
                        <a:rPr lang="en-US" altLang="zh-CN" sz="4000" baseline="0" dirty="0">
                          <a:latin typeface="Times New Roman" panose="02020603050405020304" pitchFamily="18" charset="0"/>
                          <a:cs typeface="Times New Roman" panose="02020603050405020304" pitchFamily="18" charset="0"/>
                        </a:rPr>
                        <a:t>Alzheimer’s disease dementia (81)</a:t>
                      </a:r>
                      <a:endParaRPr lang="zh-CN" altLang="en-US" sz="4000" baseline="0" dirty="0">
                        <a:latin typeface="Times New Roman" panose="02020603050405020304" pitchFamily="18" charset="0"/>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1895290"/>
                  </a:ext>
                </a:extLst>
              </a:tr>
            </a:tbl>
          </a:graphicData>
        </a:graphic>
      </p:graphicFrame>
      <p:pic>
        <p:nvPicPr>
          <p:cNvPr id="1026" name="Picture 2">
            <a:extLst>
              <a:ext uri="{FF2B5EF4-FFF2-40B4-BE49-F238E27FC236}">
                <a16:creationId xmlns:a16="http://schemas.microsoft.com/office/drawing/2014/main" id="{BBD8BAF7-5BD7-094B-ADBB-E92865EC1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165" y="6014015"/>
            <a:ext cx="4266987" cy="34989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erebrospinal fluid - Wikipedia">
            <a:extLst>
              <a:ext uri="{FF2B5EF4-FFF2-40B4-BE49-F238E27FC236}">
                <a16:creationId xmlns:a16="http://schemas.microsoft.com/office/drawing/2014/main" id="{BBFE85AA-4FA3-5B4E-8226-88706207B2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2059" y="5896213"/>
            <a:ext cx="5680558" cy="369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768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631231-D72C-8848-9C36-BFCF96A69CD4}"/>
              </a:ext>
            </a:extLst>
          </p:cNvPr>
          <p:cNvSpPr>
            <a:spLocks noGrp="1"/>
          </p:cNvSpPr>
          <p:nvPr>
            <p:ph type="title"/>
          </p:nvPr>
        </p:nvSpPr>
        <p:spPr/>
        <p:txBody>
          <a:bodyPr/>
          <a:lstStyle/>
          <a:p>
            <a:r>
              <a:rPr kumimoji="1" lang="zh-CN" altLang="en-US" dirty="0"/>
              <a:t>研究方法</a:t>
            </a:r>
          </a:p>
        </p:txBody>
      </p:sp>
      <p:sp>
        <p:nvSpPr>
          <p:cNvPr id="3" name="文本占位符 2">
            <a:extLst>
              <a:ext uri="{FF2B5EF4-FFF2-40B4-BE49-F238E27FC236}">
                <a16:creationId xmlns:a16="http://schemas.microsoft.com/office/drawing/2014/main" id="{74F85EF5-C200-144D-88AD-04CB461D51AA}"/>
              </a:ext>
            </a:extLst>
          </p:cNvPr>
          <p:cNvSpPr>
            <a:spLocks noGrp="1"/>
          </p:cNvSpPr>
          <p:nvPr>
            <p:ph type="body" sz="quarter" idx="13"/>
          </p:nvPr>
        </p:nvSpPr>
        <p:spPr/>
        <p:txBody>
          <a:bodyPr/>
          <a:lstStyle/>
          <a:p>
            <a:endParaRPr kumimoji="1" lang="zh-CN" altLang="en-US"/>
          </a:p>
        </p:txBody>
      </p:sp>
      <p:sp>
        <p:nvSpPr>
          <p:cNvPr id="4" name="内容占位符 3">
            <a:extLst>
              <a:ext uri="{FF2B5EF4-FFF2-40B4-BE49-F238E27FC236}">
                <a16:creationId xmlns:a16="http://schemas.microsoft.com/office/drawing/2014/main" id="{F342E3D1-3AD4-0E4A-98C2-7ECE5030CA82}"/>
              </a:ext>
            </a:extLst>
          </p:cNvPr>
          <p:cNvSpPr>
            <a:spLocks noGrp="1"/>
          </p:cNvSpPr>
          <p:nvPr>
            <p:ph sz="half" idx="1"/>
          </p:nvPr>
        </p:nvSpPr>
        <p:spPr>
          <a:xfrm>
            <a:off x="1597533" y="2033464"/>
            <a:ext cx="21179917" cy="8136904"/>
          </a:xfrm>
        </p:spPr>
        <p:txBody>
          <a:bodyPr/>
          <a:lstStyle/>
          <a:p>
            <a:r>
              <a:rPr kumimoji="1" lang="en-US" altLang="zh-CN" dirty="0"/>
              <a:t>MRI protocol</a:t>
            </a:r>
          </a:p>
          <a:p>
            <a:pPr lvl="1"/>
            <a:r>
              <a:rPr kumimoji="1" lang="en-US" altLang="zh-CN" dirty="0"/>
              <a:t>Susceptibility weighting</a:t>
            </a:r>
            <a:r>
              <a:rPr kumimoji="1" lang="zh-CN" altLang="en-US" dirty="0"/>
              <a:t>：</a:t>
            </a:r>
            <a:r>
              <a:rPr kumimoji="1" lang="en-US" altLang="zh-CN" dirty="0"/>
              <a:t>multi-gradient echo pulse sequence</a:t>
            </a:r>
            <a:r>
              <a:rPr kumimoji="1" lang="zh-CN" altLang="en-US" dirty="0"/>
              <a:t>；</a:t>
            </a:r>
            <a:r>
              <a:rPr kumimoji="1" lang="en-US" altLang="zh-CN" dirty="0"/>
              <a:t>echo times = 5.00, 8.80, 12.60, 16.40 and 20.20 </a:t>
            </a:r>
            <a:r>
              <a:rPr kumimoji="1" lang="en-US" altLang="zh-CN" dirty="0" err="1"/>
              <a:t>ms</a:t>
            </a:r>
            <a:r>
              <a:rPr kumimoji="1" lang="zh-CN" altLang="en-US" dirty="0"/>
              <a:t>；</a:t>
            </a:r>
            <a:r>
              <a:rPr kumimoji="1" lang="en-US" altLang="zh-CN" dirty="0"/>
              <a:t>voxel size =0.8 x 0.8 x 1.4 mm</a:t>
            </a:r>
            <a:r>
              <a:rPr kumimoji="1" lang="en-US" altLang="zh-CN" baseline="30000" dirty="0"/>
              <a:t>3</a:t>
            </a:r>
            <a:endParaRPr kumimoji="1" lang="en-US" altLang="zh-CN" dirty="0"/>
          </a:p>
          <a:p>
            <a:pPr lvl="1"/>
            <a:r>
              <a:rPr kumimoji="1" lang="en-US" altLang="zh-CN" dirty="0"/>
              <a:t>MPRAGE</a:t>
            </a:r>
            <a:r>
              <a:rPr kumimoji="1" lang="zh-CN" altLang="en-US" dirty="0"/>
              <a:t>：</a:t>
            </a:r>
            <a:r>
              <a:rPr kumimoji="1" lang="en-US" altLang="zh-CN" dirty="0"/>
              <a:t>voxel size =1 x 1 x 1 mm</a:t>
            </a:r>
            <a:r>
              <a:rPr kumimoji="1" lang="en-US" altLang="zh-CN" baseline="30000" dirty="0"/>
              <a:t>3</a:t>
            </a:r>
            <a:endParaRPr kumimoji="1" lang="en-US" altLang="zh-CN" dirty="0"/>
          </a:p>
          <a:p>
            <a:r>
              <a:rPr kumimoji="1" lang="en-US" altLang="zh-CN" dirty="0"/>
              <a:t>PET protocol</a:t>
            </a:r>
          </a:p>
          <a:p>
            <a:pPr lvl="1"/>
            <a:r>
              <a:rPr kumimoji="1" lang="en-US" altLang="zh-CN" dirty="0"/>
              <a:t>18F-RO-948</a:t>
            </a:r>
            <a:r>
              <a:rPr kumimoji="1" lang="zh-CN" altLang="en-US" dirty="0"/>
              <a:t>示踪剂</a:t>
            </a:r>
            <a:endParaRPr kumimoji="1" lang="en-US" altLang="zh-CN" dirty="0"/>
          </a:p>
          <a:p>
            <a:pPr lvl="1"/>
            <a:r>
              <a:rPr kumimoji="1" lang="en-US" altLang="zh-CN" dirty="0" err="1"/>
              <a:t>FreeSurfer</a:t>
            </a:r>
            <a:r>
              <a:rPr kumimoji="1" lang="en-US" altLang="zh-CN" dirty="0"/>
              <a:t> parcellation in anatomical MRI space &gt;&gt; co-registered, and time-averaged PET images &gt;&gt; regional uptake values &gt;&gt; globally normalized to the mean uptake in an </a:t>
            </a:r>
            <a:r>
              <a:rPr kumimoji="1" lang="en-US" altLang="zh-CN" b="1" dirty="0"/>
              <a:t>inferior cerebellar grey matter</a:t>
            </a:r>
            <a:r>
              <a:rPr kumimoji="1" lang="en-US" altLang="zh-CN" dirty="0"/>
              <a:t> (reference) region</a:t>
            </a:r>
          </a:p>
          <a:p>
            <a:pPr lvl="2"/>
            <a:endParaRPr kumimoji="1" lang="en-US" altLang="zh-CN" dirty="0"/>
          </a:p>
          <a:p>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2502018801"/>
      </p:ext>
    </p:extLst>
  </p:cSld>
  <p:clrMapOvr>
    <a:masterClrMapping/>
  </p:clrMapOvr>
</p:sld>
</file>

<file path=ppt/theme/theme1.xml><?xml version="1.0" encoding="utf-8"?>
<a:theme xmlns:a="http://schemas.openxmlformats.org/drawingml/2006/main" name="Whi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none">
        <a:spAutoFit/>
      </a:bodyPr>
      <a:lstStyle>
        <a:defPPr marL="0" indent="0" algn="l">
          <a:buNone/>
          <a:defRPr kumimoji="1" sz="4000" dirty="0">
            <a:latin typeface="Times New Roman" panose="02020603050405020304" pitchFamily="18" charset="0"/>
            <a:cs typeface="Times New Roman" panose="02020603050405020304" pitchFamily="18" charset="0"/>
          </a:defRPr>
        </a:defPPr>
      </a:lstStyle>
    </a:spDef>
    <a:lnDef>
      <a:spPr bwMode="auto">
        <a:gradFill rotWithShape="0">
          <a:gsLst>
            <a:gs pos="0">
              <a:srgbClr val="BEDF55"/>
            </a:gs>
            <a:gs pos="100000">
              <a:srgbClr val="A1C51F"/>
            </a:gs>
          </a:gsLst>
          <a:lin ang="5400000"/>
        </a:gradFill>
        <a:ln w="34925" cap="flat" cmpd="sng" algn="ctr">
          <a:solidFill>
            <a:srgbClr val="FF0000"/>
          </a:solidFill>
          <a:prstDash val="solid"/>
          <a:miter lim="400000"/>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a:lstStyle/>
    </a:lnDef>
    <a:txDef>
      <a:spPr>
        <a:noFill/>
      </a:spPr>
      <a:bodyPr wrap="square" rtlCol="0">
        <a:spAutoFit/>
      </a:bodyPr>
      <a:lstStyle>
        <a:defPPr algn="ctr">
          <a:defRPr kumimoji="1" sz="4000" dirty="0">
            <a:latin typeface="Times New Roman" panose="02020603050405020304" pitchFamily="18" charset="0"/>
            <a:ea typeface="华文楷体"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52840</TotalTime>
  <Words>2662</Words>
  <Application>Microsoft Macintosh PowerPoint</Application>
  <PresentationFormat>自定义</PresentationFormat>
  <Paragraphs>156</Paragraphs>
  <Slides>24</Slides>
  <Notes>16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STKaiti</vt:lpstr>
      <vt:lpstr>宋体</vt:lpstr>
      <vt:lpstr>系统字体常规体</vt:lpstr>
      <vt:lpstr>ZapfDingbatsITC</vt:lpstr>
      <vt:lpstr>Arial</vt:lpstr>
      <vt:lpstr>Baskerville</vt:lpstr>
      <vt:lpstr>Calibri</vt:lpstr>
      <vt:lpstr>Candara</vt:lpstr>
      <vt:lpstr>Lucida Grande</vt:lpstr>
      <vt:lpstr>Times New Roman</vt:lpstr>
      <vt:lpstr>Wingdings</vt:lpstr>
      <vt:lpstr>White</vt:lpstr>
      <vt:lpstr>AD中 皮质铁和tau沉积的关系研究</vt:lpstr>
      <vt:lpstr>研究背景</vt:lpstr>
      <vt:lpstr>研究背景</vt:lpstr>
      <vt:lpstr>研究背景</vt:lpstr>
      <vt:lpstr>研究背景</vt:lpstr>
      <vt:lpstr>研究背景</vt:lpstr>
      <vt:lpstr>研究目的</vt:lpstr>
      <vt:lpstr>研究方法</vt:lpstr>
      <vt:lpstr>研究方法</vt:lpstr>
      <vt:lpstr>研究方法</vt:lpstr>
      <vt:lpstr>研究方法</vt:lpstr>
      <vt:lpstr>研究方法</vt:lpstr>
      <vt:lpstr>研究方法</vt:lpstr>
      <vt:lpstr>研究方法</vt:lpstr>
      <vt:lpstr>研究方法</vt:lpstr>
      <vt:lpstr>研究方法</vt:lpstr>
      <vt:lpstr>研究方法</vt:lpstr>
      <vt:lpstr>研究方法</vt:lpstr>
      <vt:lpstr>研究方法</vt:lpstr>
      <vt:lpstr>研究结果</vt:lpstr>
      <vt:lpstr>研究结果</vt:lpstr>
      <vt:lpstr>研究结果</vt:lpstr>
      <vt:lpstr>研究结果</vt:lpstr>
      <vt:lpstr>研究结果</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Zoe Zoe</cp:lastModifiedBy>
  <cp:revision>1484</cp:revision>
  <cp:lastPrinted>2022-04-11T10:50:42Z</cp:lastPrinted>
  <dcterms:modified xsi:type="dcterms:W3CDTF">2022-04-11T10:54:47Z</dcterms:modified>
</cp:coreProperties>
</file>